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7772400" cy="10909300"/>
  <p:notesSz cx="7772400" cy="109093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D3DF"/>
    <a:srgbClr val="D2D3DF"/>
    <a:srgbClr val="C4C8D7"/>
    <a:srgbClr val="D71C29"/>
    <a:srgbClr val="063772"/>
    <a:srgbClr val="374D6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306" y="15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3406" y="3381883"/>
            <a:ext cx="6611937" cy="229095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6812" y="6109208"/>
            <a:ext cx="5445125" cy="272732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7/14/2022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00" b="1"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7/14/2022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00" b="1" i="0">
                <a:solidFill>
                  <a:schemeClr val="tx1"/>
                </a:solidFill>
                <a:latin typeface="Arial"/>
                <a:cs typeface="Arial"/>
              </a:defRPr>
            </a:lvl1pPr>
          </a:lstStyle>
          <a:p>
            <a:endParaRPr/>
          </a:p>
        </p:txBody>
      </p:sp>
      <p:sp>
        <p:nvSpPr>
          <p:cNvPr id="3" name="Holder 3"/>
          <p:cNvSpPr>
            <a:spLocks noGrp="1"/>
          </p:cNvSpPr>
          <p:nvPr>
            <p:ph sz="half" idx="2"/>
          </p:nvPr>
        </p:nvSpPr>
        <p:spPr>
          <a:xfrm>
            <a:off x="388937" y="2509139"/>
            <a:ext cx="3383756" cy="7200138"/>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6056" y="2509139"/>
            <a:ext cx="3383756" cy="7200138"/>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7/14/2022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00" b="1" i="0">
                <a:solidFill>
                  <a:schemeClr val="tx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7/14/2022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7/14/2022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82296" y="1609344"/>
            <a:ext cx="7452359" cy="9241536"/>
          </a:xfrm>
          <a:prstGeom prst="rect">
            <a:avLst/>
          </a:prstGeom>
        </p:spPr>
      </p:pic>
      <p:pic>
        <p:nvPicPr>
          <p:cNvPr id="17" name="bg object 17"/>
          <p:cNvPicPr/>
          <p:nvPr/>
        </p:nvPicPr>
        <p:blipFill>
          <a:blip r:embed="rId8" cstate="print"/>
          <a:stretch>
            <a:fillRect/>
          </a:stretch>
        </p:blipFill>
        <p:spPr>
          <a:xfrm>
            <a:off x="0" y="0"/>
            <a:ext cx="7775447" cy="1639824"/>
          </a:xfrm>
          <a:prstGeom prst="rect">
            <a:avLst/>
          </a:prstGeom>
        </p:spPr>
      </p:pic>
      <p:sp>
        <p:nvSpPr>
          <p:cNvPr id="2" name="Holder 2"/>
          <p:cNvSpPr>
            <a:spLocks noGrp="1"/>
          </p:cNvSpPr>
          <p:nvPr>
            <p:ph type="title"/>
          </p:nvPr>
        </p:nvSpPr>
        <p:spPr>
          <a:xfrm>
            <a:off x="4949292" y="26432"/>
            <a:ext cx="2476500" cy="528955"/>
          </a:xfrm>
          <a:prstGeom prst="rect">
            <a:avLst/>
          </a:prstGeom>
        </p:spPr>
        <p:txBody>
          <a:bodyPr wrap="square" lIns="0" tIns="0" rIns="0" bIns="0">
            <a:spAutoFit/>
          </a:bodyPr>
          <a:lstStyle>
            <a:lvl1pPr>
              <a:defRPr sz="3300" b="1" i="0">
                <a:solidFill>
                  <a:schemeClr val="tx1"/>
                </a:solidFill>
                <a:latin typeface="Arial"/>
                <a:cs typeface="Arial"/>
              </a:defRPr>
            </a:lvl1pPr>
          </a:lstStyle>
          <a:p>
            <a:endParaRPr/>
          </a:p>
        </p:txBody>
      </p:sp>
      <p:sp>
        <p:nvSpPr>
          <p:cNvPr id="3" name="Holder 3"/>
          <p:cNvSpPr>
            <a:spLocks noGrp="1"/>
          </p:cNvSpPr>
          <p:nvPr>
            <p:ph type="body" idx="1"/>
          </p:nvPr>
        </p:nvSpPr>
        <p:spPr>
          <a:xfrm>
            <a:off x="453671" y="4610882"/>
            <a:ext cx="6871407" cy="289052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2644775" y="10145649"/>
            <a:ext cx="2489200" cy="54546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937" y="10145649"/>
            <a:ext cx="1789112" cy="54546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7/14/2022</a:t>
            </a:fld>
            <a:endParaRPr lang="en-US"/>
          </a:p>
        </p:txBody>
      </p:sp>
      <p:sp>
        <p:nvSpPr>
          <p:cNvPr id="6" name="Holder 6"/>
          <p:cNvSpPr>
            <a:spLocks noGrp="1"/>
          </p:cNvSpPr>
          <p:nvPr>
            <p:ph type="sldNum" sz="quarter" idx="7"/>
          </p:nvPr>
        </p:nvSpPr>
        <p:spPr>
          <a:xfrm>
            <a:off x="5600700" y="10145649"/>
            <a:ext cx="1789112" cy="54546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‹Nº›</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18" Type="http://schemas.openxmlformats.org/officeDocument/2006/relationships/image" Target="../media/image19.png"/><Relationship Id="rId26" Type="http://schemas.openxmlformats.org/officeDocument/2006/relationships/image" Target="../media/image27.png"/><Relationship Id="rId3" Type="http://schemas.openxmlformats.org/officeDocument/2006/relationships/image" Target="../media/image4.png"/><Relationship Id="rId21" Type="http://schemas.openxmlformats.org/officeDocument/2006/relationships/image" Target="../media/image22.png"/><Relationship Id="rId7" Type="http://schemas.openxmlformats.org/officeDocument/2006/relationships/image" Target="../media/image8.png"/><Relationship Id="rId12" Type="http://schemas.openxmlformats.org/officeDocument/2006/relationships/image" Target="../media/image13.png"/><Relationship Id="rId17" Type="http://schemas.openxmlformats.org/officeDocument/2006/relationships/image" Target="../media/image18.png"/><Relationship Id="rId25" Type="http://schemas.openxmlformats.org/officeDocument/2006/relationships/image" Target="../media/image26.jpg"/><Relationship Id="rId2" Type="http://schemas.openxmlformats.org/officeDocument/2006/relationships/image" Target="../media/image3.png"/><Relationship Id="rId16" Type="http://schemas.openxmlformats.org/officeDocument/2006/relationships/image" Target="../media/image17.png"/><Relationship Id="rId20" Type="http://schemas.openxmlformats.org/officeDocument/2006/relationships/image" Target="../media/image21.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2.png"/><Relationship Id="rId24" Type="http://schemas.openxmlformats.org/officeDocument/2006/relationships/image" Target="../media/image25.jpg"/><Relationship Id="rId5" Type="http://schemas.openxmlformats.org/officeDocument/2006/relationships/image" Target="../media/image6.png"/><Relationship Id="rId15" Type="http://schemas.openxmlformats.org/officeDocument/2006/relationships/image" Target="../media/image16.png"/><Relationship Id="rId23" Type="http://schemas.openxmlformats.org/officeDocument/2006/relationships/image" Target="../media/image24.png"/><Relationship Id="rId28" Type="http://schemas.openxmlformats.org/officeDocument/2006/relationships/image" Target="../media/image29.png"/><Relationship Id="rId10" Type="http://schemas.openxmlformats.org/officeDocument/2006/relationships/image" Target="../media/image11.png"/><Relationship Id="rId19" Type="http://schemas.openxmlformats.org/officeDocument/2006/relationships/image" Target="../media/image20.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png"/><Relationship Id="rId22" Type="http://schemas.openxmlformats.org/officeDocument/2006/relationships/image" Target="../media/image23.png"/><Relationship Id="rId27" Type="http://schemas.openxmlformats.org/officeDocument/2006/relationships/image" Target="../media/image2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053972" y="10496550"/>
            <a:ext cx="2637155" cy="368300"/>
          </a:xfrm>
          <a:prstGeom prst="rect">
            <a:avLst/>
          </a:prstGeom>
        </p:spPr>
        <p:txBody>
          <a:bodyPr vert="horz" wrap="square" lIns="0" tIns="12700" rIns="0" bIns="0" rtlCol="0">
            <a:spAutoFit/>
          </a:bodyPr>
          <a:lstStyle/>
          <a:p>
            <a:pPr marR="24765" algn="ctr">
              <a:lnSpc>
                <a:spcPts val="1530"/>
              </a:lnSpc>
              <a:spcBef>
                <a:spcPts val="100"/>
              </a:spcBef>
            </a:pPr>
            <a:r>
              <a:rPr sz="1300" b="1" dirty="0">
                <a:latin typeface="Microsoft JhengHei UI Light" panose="020B0304030504040204" pitchFamily="34" charset="-120"/>
                <a:ea typeface="Microsoft JhengHei UI Light" panose="020B0304030504040204" pitchFamily="34" charset="-120"/>
                <a:cs typeface="Microsoft Sans Serif"/>
              </a:rPr>
              <a:t>CARLOS CRESPO FERNÁNDEZ</a:t>
            </a:r>
          </a:p>
          <a:p>
            <a:pPr algn="ctr">
              <a:lnSpc>
                <a:spcPts val="1170"/>
              </a:lnSpc>
            </a:pPr>
            <a:r>
              <a:rPr sz="1000" dirty="0">
                <a:latin typeface="Microsoft JhengHei UI Light" panose="020B0304030504040204" pitchFamily="34" charset="-120"/>
                <a:ea typeface="Microsoft JhengHei UI Light" panose="020B0304030504040204" pitchFamily="34" charset="-120"/>
                <a:cs typeface="Microsoft Sans Serif"/>
              </a:rPr>
              <a:t>Departamento de Admisiones Internacionales</a:t>
            </a:r>
          </a:p>
        </p:txBody>
      </p:sp>
      <p:grpSp>
        <p:nvGrpSpPr>
          <p:cNvPr id="3" name="object 3"/>
          <p:cNvGrpSpPr/>
          <p:nvPr/>
        </p:nvGrpSpPr>
        <p:grpSpPr>
          <a:xfrm>
            <a:off x="-3175" y="5289337"/>
            <a:ext cx="7775575" cy="2966085"/>
            <a:chOff x="0" y="5291330"/>
            <a:chExt cx="7775575" cy="2966085"/>
          </a:xfrm>
        </p:grpSpPr>
        <p:pic>
          <p:nvPicPr>
            <p:cNvPr id="4" name="object 4"/>
            <p:cNvPicPr/>
            <p:nvPr/>
          </p:nvPicPr>
          <p:blipFill>
            <a:blip r:embed="rId2" cstate="print"/>
            <a:stretch>
              <a:fillRect/>
            </a:stretch>
          </p:blipFill>
          <p:spPr>
            <a:xfrm>
              <a:off x="0" y="6763507"/>
              <a:ext cx="7775447" cy="1493522"/>
            </a:xfrm>
            <a:prstGeom prst="rect">
              <a:avLst/>
            </a:prstGeom>
          </p:spPr>
        </p:pic>
        <p:pic>
          <p:nvPicPr>
            <p:cNvPr id="5" name="object 5"/>
            <p:cNvPicPr/>
            <p:nvPr/>
          </p:nvPicPr>
          <p:blipFill>
            <a:blip r:embed="rId3" cstate="print"/>
            <a:stretch>
              <a:fillRect/>
            </a:stretch>
          </p:blipFill>
          <p:spPr>
            <a:xfrm>
              <a:off x="0" y="5291330"/>
              <a:ext cx="7775447" cy="1484376"/>
            </a:xfrm>
            <a:prstGeom prst="rect">
              <a:avLst/>
            </a:prstGeom>
          </p:spPr>
        </p:pic>
      </p:grpSp>
      <p:sp>
        <p:nvSpPr>
          <p:cNvPr id="6" name="object 6"/>
          <p:cNvSpPr txBox="1"/>
          <p:nvPr/>
        </p:nvSpPr>
        <p:spPr>
          <a:xfrm>
            <a:off x="76200" y="8197850"/>
            <a:ext cx="3581401" cy="1524776"/>
          </a:xfrm>
          <a:prstGeom prst="rect">
            <a:avLst/>
          </a:prstGeom>
        </p:spPr>
        <p:txBody>
          <a:bodyPr vert="horz" wrap="square" lIns="0" tIns="31750" rIns="0" bIns="0" rtlCol="0">
            <a:spAutoFit/>
          </a:bodyPr>
          <a:lstStyle/>
          <a:p>
            <a:pPr marL="12700">
              <a:lnSpc>
                <a:spcPct val="100000"/>
              </a:lnSpc>
              <a:spcBef>
                <a:spcPts val="250"/>
              </a:spcBef>
            </a:pPr>
            <a:r>
              <a:rPr sz="1000" b="1" dirty="0">
                <a:solidFill>
                  <a:srgbClr val="063772"/>
                </a:solidFill>
                <a:latin typeface="Courier New" panose="02070309020205020404" pitchFamily="49" charset="0"/>
                <a:cs typeface="Courier New" panose="02070309020205020404" pitchFamily="49" charset="0"/>
              </a:rPr>
              <a:t>Términos &amp; Condiciones</a:t>
            </a:r>
          </a:p>
          <a:p>
            <a:pPr marL="22225" marR="5080" algn="just">
              <a:lnSpc>
                <a:spcPts val="800"/>
              </a:lnSpc>
              <a:spcBef>
                <a:spcPts val="240"/>
              </a:spcBef>
            </a:pPr>
            <a:r>
              <a:rPr sz="700" dirty="0">
                <a:latin typeface="Courier New" panose="02070309020205020404" pitchFamily="49" charset="0"/>
                <a:cs typeface="Courier New" panose="02070309020205020404" pitchFamily="49" charset="0"/>
              </a:rPr>
              <a:t>Las </a:t>
            </a:r>
            <a:r>
              <a:rPr sz="700" dirty="0" err="1">
                <a:latin typeface="Courier New" panose="02070309020205020404" pitchFamily="49" charset="0"/>
                <a:cs typeface="Courier New" panose="02070309020205020404" pitchFamily="49" charset="0"/>
              </a:rPr>
              <a:t>presentes</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Condiciones</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Generales</a:t>
            </a:r>
            <a:r>
              <a:rPr sz="700" dirty="0">
                <a:latin typeface="Courier New" panose="02070309020205020404" pitchFamily="49" charset="0"/>
                <a:cs typeface="Courier New" panose="02070309020205020404" pitchFamily="49" charset="0"/>
              </a:rPr>
              <a:t> de </a:t>
            </a:r>
            <a:r>
              <a:rPr sz="700" dirty="0" err="1">
                <a:latin typeface="Courier New" panose="02070309020205020404" pitchFamily="49" charset="0"/>
                <a:cs typeface="Courier New" panose="02070309020205020404" pitchFamily="49" charset="0"/>
              </a:rPr>
              <a:t>contratación</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en</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adelante</a:t>
            </a:r>
            <a:r>
              <a:rPr sz="700" dirty="0">
                <a:latin typeface="Courier New" panose="02070309020205020404" pitchFamily="49" charset="0"/>
                <a:cs typeface="Courier New" panose="02070309020205020404" pitchFamily="49" charset="0"/>
              </a:rPr>
              <a:t>, las “</a:t>
            </a:r>
            <a:r>
              <a:rPr sz="700" dirty="0" err="1">
                <a:latin typeface="Courier New" panose="02070309020205020404" pitchFamily="49" charset="0"/>
                <a:cs typeface="Courier New" panose="02070309020205020404" pitchFamily="49" charset="0"/>
              </a:rPr>
              <a:t>Condiciones</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Generales</a:t>
            </a:r>
            <a:r>
              <a:rPr sz="700" dirty="0">
                <a:latin typeface="Courier New" panose="02070309020205020404" pitchFamily="49" charset="0"/>
                <a:cs typeface="Courier New" panose="02070309020205020404" pitchFamily="49" charset="0"/>
              </a:rPr>
              <a:t>”),  junto con </a:t>
            </a:r>
            <a:r>
              <a:rPr sz="700" dirty="0" err="1">
                <a:latin typeface="Courier New" panose="02070309020205020404" pitchFamily="49" charset="0"/>
                <a:cs typeface="Courier New" panose="02070309020205020404" pitchFamily="49" charset="0"/>
              </a:rPr>
              <a:t>el</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formulario</a:t>
            </a:r>
            <a:r>
              <a:rPr sz="700" dirty="0">
                <a:latin typeface="Courier New" panose="02070309020205020404" pitchFamily="49" charset="0"/>
                <a:cs typeface="Courier New" panose="02070309020205020404" pitchFamily="49" charset="0"/>
              </a:rPr>
              <a:t> web (</a:t>
            </a:r>
            <a:r>
              <a:rPr sz="700" dirty="0" err="1">
                <a:latin typeface="Courier New" panose="02070309020205020404" pitchFamily="49" charset="0"/>
                <a:cs typeface="Courier New" panose="02070309020205020404" pitchFamily="49" charset="0"/>
              </a:rPr>
              <a:t>automatrícula</a:t>
            </a:r>
            <a:r>
              <a:rPr sz="700" dirty="0">
                <a:latin typeface="Courier New" panose="02070309020205020404" pitchFamily="49" charset="0"/>
                <a:cs typeface="Courier New" panose="02070309020205020404" pitchFamily="49" charset="0"/>
              </a:rPr>
              <a:t> o ATM) o </a:t>
            </a:r>
            <a:r>
              <a:rPr sz="700" dirty="0" err="1">
                <a:latin typeface="Courier New" panose="02070309020205020404" pitchFamily="49" charset="0"/>
                <a:cs typeface="Courier New" panose="02070309020205020404" pitchFamily="49" charset="0"/>
              </a:rPr>
              <a:t>cualquier</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otro</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soporte</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físico</a:t>
            </a:r>
            <a:r>
              <a:rPr sz="700" dirty="0">
                <a:latin typeface="Courier New" panose="02070309020205020404" pitchFamily="49" charset="0"/>
                <a:cs typeface="Courier New" panose="02070309020205020404" pitchFamily="49" charset="0"/>
              </a:rPr>
              <a:t> o </a:t>
            </a:r>
            <a:r>
              <a:rPr sz="700" dirty="0" err="1">
                <a:latin typeface="Courier New" panose="02070309020205020404" pitchFamily="49" charset="0"/>
                <a:cs typeface="Courier New" panose="02070309020205020404" pitchFamily="49" charset="0"/>
              </a:rPr>
              <a:t>electrónico</a:t>
            </a:r>
            <a:r>
              <a:rPr sz="700" dirty="0">
                <a:latin typeface="Courier New" panose="02070309020205020404" pitchFamily="49" charset="0"/>
                <a:cs typeface="Courier New" panose="02070309020205020404" pitchFamily="49" charset="0"/>
              </a:rPr>
              <a:t>, a  </a:t>
            </a:r>
            <a:r>
              <a:rPr sz="700" dirty="0" err="1">
                <a:latin typeface="Courier New" panose="02070309020205020404" pitchFamily="49" charset="0"/>
                <a:cs typeface="Courier New" panose="02070309020205020404" pitchFamily="49" charset="0"/>
              </a:rPr>
              <a:t>través</a:t>
            </a:r>
            <a:r>
              <a:rPr sz="700" dirty="0">
                <a:latin typeface="Courier New" panose="02070309020205020404" pitchFamily="49" charset="0"/>
                <a:cs typeface="Courier New" panose="02070309020205020404" pitchFamily="49" charset="0"/>
              </a:rPr>
              <a:t> del </a:t>
            </a:r>
            <a:r>
              <a:rPr sz="700" dirty="0" err="1">
                <a:latin typeface="Courier New" panose="02070309020205020404" pitchFamily="49" charset="0"/>
                <a:cs typeface="Courier New" panose="02070309020205020404" pitchFamily="49" charset="0"/>
              </a:rPr>
              <a:t>cual</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haya</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formalizado</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su</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matrícula</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el</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estudiante</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suponen</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el</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Contrato</a:t>
            </a:r>
            <a:r>
              <a:rPr sz="700" dirty="0">
                <a:latin typeface="Courier New" panose="02070309020205020404" pitchFamily="49" charset="0"/>
                <a:cs typeface="Courier New" panose="02070309020205020404" pitchFamily="49" charset="0"/>
              </a:rPr>
              <a:t> de </a:t>
            </a:r>
            <a:r>
              <a:rPr sz="700" dirty="0" err="1">
                <a:latin typeface="Courier New" panose="02070309020205020404" pitchFamily="49" charset="0"/>
                <a:cs typeface="Courier New" panose="02070309020205020404" pitchFamily="49" charset="0"/>
              </a:rPr>
              <a:t>Prestación</a:t>
            </a:r>
            <a:r>
              <a:rPr sz="700" dirty="0">
                <a:latin typeface="Courier New" panose="02070309020205020404" pitchFamily="49" charset="0"/>
                <a:cs typeface="Courier New" panose="02070309020205020404" pitchFamily="49" charset="0"/>
              </a:rPr>
              <a:t> de  </a:t>
            </a:r>
            <a:r>
              <a:rPr sz="700" dirty="0" err="1">
                <a:latin typeface="Courier New" panose="02070309020205020404" pitchFamily="49" charset="0"/>
                <a:cs typeface="Courier New" panose="02070309020205020404" pitchFamily="49" charset="0"/>
              </a:rPr>
              <a:t>Servicios</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docentes</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celebrado</a:t>
            </a:r>
            <a:r>
              <a:rPr sz="700" dirty="0">
                <a:latin typeface="Courier New" panose="02070309020205020404" pitchFamily="49" charset="0"/>
                <a:cs typeface="Courier New" panose="02070309020205020404" pitchFamily="49" charset="0"/>
              </a:rPr>
              <a:t> entre la INSTITUCIÓN UNIVERSITARIA SAEJEE (</a:t>
            </a:r>
            <a:r>
              <a:rPr sz="700" dirty="0" err="1">
                <a:latin typeface="Courier New" panose="02070309020205020404" pitchFamily="49" charset="0"/>
                <a:cs typeface="Courier New" panose="02070309020205020404" pitchFamily="49" charset="0"/>
              </a:rPr>
              <a:t>en</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adelante</a:t>
            </a:r>
            <a:r>
              <a:rPr sz="700" dirty="0">
                <a:latin typeface="Courier New" panose="02070309020205020404" pitchFamily="49" charset="0"/>
                <a:cs typeface="Courier New" panose="02070309020205020404" pitchFamily="49" charset="0"/>
              </a:rPr>
              <a:t>, la SAEJEE”)  y </a:t>
            </a:r>
            <a:r>
              <a:rPr sz="700" dirty="0" err="1">
                <a:latin typeface="Courier New" panose="02070309020205020404" pitchFamily="49" charset="0"/>
                <a:cs typeface="Courier New" panose="02070309020205020404" pitchFamily="49" charset="0"/>
              </a:rPr>
              <a:t>el</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contratante</a:t>
            </a:r>
            <a:r>
              <a:rPr sz="700" dirty="0">
                <a:latin typeface="Courier New" panose="02070309020205020404" pitchFamily="49" charset="0"/>
                <a:cs typeface="Courier New" panose="02070309020205020404" pitchFamily="49" charset="0"/>
              </a:rPr>
              <a:t> de los </a:t>
            </a:r>
            <a:r>
              <a:rPr sz="700" dirty="0" err="1">
                <a:latin typeface="Courier New" panose="02070309020205020404" pitchFamily="49" charset="0"/>
                <a:cs typeface="Courier New" panose="02070309020205020404" pitchFamily="49" charset="0"/>
              </a:rPr>
              <a:t>mismos</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en</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adelante</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el</a:t>
            </a:r>
            <a:r>
              <a:rPr sz="700" dirty="0">
                <a:latin typeface="Courier New" panose="02070309020205020404" pitchFamily="49" charset="0"/>
                <a:cs typeface="Courier New" panose="02070309020205020404" pitchFamily="49" charset="0"/>
              </a:rPr>
              <a:t> “ESTUDIANTE”) que </a:t>
            </a:r>
            <a:r>
              <a:rPr sz="700" dirty="0" err="1">
                <a:latin typeface="Courier New" panose="02070309020205020404" pitchFamily="49" charset="0"/>
                <a:cs typeface="Courier New" panose="02070309020205020404" pitchFamily="49" charset="0"/>
              </a:rPr>
              <a:t>realice</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su</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matriculación</a:t>
            </a:r>
            <a:r>
              <a:rPr sz="700" dirty="0">
                <a:latin typeface="Courier New" panose="02070309020205020404" pitchFamily="49" charset="0"/>
                <a:cs typeface="Courier New" panose="02070309020205020404" pitchFamily="49" charset="0"/>
              </a:rPr>
              <a:t> online o  </a:t>
            </a:r>
            <a:r>
              <a:rPr sz="700" dirty="0" err="1">
                <a:latin typeface="Courier New" panose="02070309020205020404" pitchFamily="49" charset="0"/>
                <a:cs typeface="Courier New" panose="02070309020205020404" pitchFamily="49" charset="0"/>
              </a:rPr>
              <a:t>automatrícula</a:t>
            </a:r>
            <a:r>
              <a:rPr sz="700" dirty="0">
                <a:latin typeface="Courier New" panose="02070309020205020404" pitchFamily="49" charset="0"/>
                <a:cs typeface="Courier New" panose="02070309020205020404" pitchFamily="49" charset="0"/>
              </a:rPr>
              <a:t>, o por </a:t>
            </a:r>
            <a:r>
              <a:rPr sz="700" dirty="0" err="1">
                <a:latin typeface="Courier New" panose="02070309020205020404" pitchFamily="49" charset="0"/>
                <a:cs typeface="Courier New" panose="02070309020205020404" pitchFamily="49" charset="0"/>
              </a:rPr>
              <a:t>cualquier</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otro</a:t>
            </a:r>
            <a:r>
              <a:rPr sz="700" dirty="0">
                <a:latin typeface="Courier New" panose="02070309020205020404" pitchFamily="49" charset="0"/>
                <a:cs typeface="Courier New" panose="02070309020205020404" pitchFamily="49" charset="0"/>
              </a:rPr>
              <a:t> medio </a:t>
            </a:r>
            <a:r>
              <a:rPr sz="700" dirty="0" err="1">
                <a:latin typeface="Courier New" panose="02070309020205020404" pitchFamily="49" charset="0"/>
                <a:cs typeface="Courier New" panose="02070309020205020404" pitchFamily="49" charset="0"/>
              </a:rPr>
              <a:t>electrónico</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en</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cualquiera</a:t>
            </a:r>
            <a:r>
              <a:rPr sz="700" dirty="0">
                <a:latin typeface="Courier New" panose="02070309020205020404" pitchFamily="49" charset="0"/>
                <a:cs typeface="Courier New" panose="02070309020205020404" pitchFamily="49" charset="0"/>
              </a:rPr>
              <a:t> de las acciones formativas  ofertadas a través de la página web oﬁcial de la SAEJEE:</a:t>
            </a:r>
          </a:p>
          <a:p>
            <a:pPr marL="45720">
              <a:lnSpc>
                <a:spcPct val="100000"/>
              </a:lnSpc>
              <a:spcBef>
                <a:spcPts val="640"/>
              </a:spcBef>
            </a:pPr>
            <a:r>
              <a:rPr lang="es-MX" sz="700" b="1" dirty="0">
                <a:solidFill>
                  <a:srgbClr val="D71C29"/>
                </a:solidFill>
                <a:latin typeface="Courier New" panose="02070309020205020404" pitchFamily="49" charset="0"/>
                <a:cs typeface="Courier New" panose="02070309020205020404" pitchFamily="49" charset="0"/>
              </a:rPr>
              <a:t>https://www.saejee.university</a:t>
            </a:r>
            <a:endParaRPr sz="700" dirty="0">
              <a:solidFill>
                <a:srgbClr val="D71C29"/>
              </a:solidFill>
              <a:latin typeface="Courier New" panose="02070309020205020404" pitchFamily="49" charset="0"/>
              <a:cs typeface="Courier New" panose="02070309020205020404" pitchFamily="49" charset="0"/>
            </a:endParaRPr>
          </a:p>
        </p:txBody>
      </p:sp>
      <p:pic>
        <p:nvPicPr>
          <p:cNvPr id="14" name="object 14"/>
          <p:cNvPicPr/>
          <p:nvPr/>
        </p:nvPicPr>
        <p:blipFill>
          <a:blip r:embed="rId4" cstate="print"/>
          <a:stretch>
            <a:fillRect/>
          </a:stretch>
        </p:blipFill>
        <p:spPr>
          <a:xfrm>
            <a:off x="3898003" y="1535525"/>
            <a:ext cx="3474723" cy="1060700"/>
          </a:xfrm>
          <a:prstGeom prst="rect">
            <a:avLst/>
          </a:prstGeom>
        </p:spPr>
      </p:pic>
      <p:pic>
        <p:nvPicPr>
          <p:cNvPr id="15" name="object 15"/>
          <p:cNvPicPr/>
          <p:nvPr/>
        </p:nvPicPr>
        <p:blipFill>
          <a:blip r:embed="rId5" cstate="print"/>
          <a:stretch>
            <a:fillRect/>
          </a:stretch>
        </p:blipFill>
        <p:spPr>
          <a:xfrm>
            <a:off x="3699902" y="1682501"/>
            <a:ext cx="2450967" cy="396237"/>
          </a:xfrm>
          <a:prstGeom prst="rect">
            <a:avLst/>
          </a:prstGeom>
        </p:spPr>
      </p:pic>
      <p:pic>
        <p:nvPicPr>
          <p:cNvPr id="16" name="object 16"/>
          <p:cNvPicPr/>
          <p:nvPr/>
        </p:nvPicPr>
        <p:blipFill>
          <a:blip r:embed="rId6" cstate="print"/>
          <a:stretch>
            <a:fillRect/>
          </a:stretch>
        </p:blipFill>
        <p:spPr>
          <a:xfrm>
            <a:off x="5766804" y="1664208"/>
            <a:ext cx="1801374" cy="432810"/>
          </a:xfrm>
          <a:prstGeom prst="rect">
            <a:avLst/>
          </a:prstGeom>
        </p:spPr>
      </p:pic>
      <p:pic>
        <p:nvPicPr>
          <p:cNvPr id="17" name="object 17"/>
          <p:cNvPicPr/>
          <p:nvPr/>
        </p:nvPicPr>
        <p:blipFill>
          <a:blip r:embed="rId7" cstate="print"/>
          <a:stretch>
            <a:fillRect/>
          </a:stretch>
        </p:blipFill>
        <p:spPr>
          <a:xfrm>
            <a:off x="5797291" y="1664208"/>
            <a:ext cx="1978156" cy="432367"/>
          </a:xfrm>
          <a:prstGeom prst="rect">
            <a:avLst/>
          </a:prstGeom>
        </p:spPr>
      </p:pic>
      <p:pic>
        <p:nvPicPr>
          <p:cNvPr id="18" name="object 18"/>
          <p:cNvPicPr/>
          <p:nvPr/>
        </p:nvPicPr>
        <p:blipFill>
          <a:blip r:embed="rId8" cstate="print"/>
          <a:stretch>
            <a:fillRect/>
          </a:stretch>
        </p:blipFill>
        <p:spPr>
          <a:xfrm>
            <a:off x="0" y="4562855"/>
            <a:ext cx="7775447" cy="743714"/>
          </a:xfrm>
          <a:prstGeom prst="rect">
            <a:avLst/>
          </a:prstGeom>
        </p:spPr>
      </p:pic>
      <p:sp>
        <p:nvSpPr>
          <p:cNvPr id="22" name="object 22"/>
          <p:cNvSpPr txBox="1"/>
          <p:nvPr/>
        </p:nvSpPr>
        <p:spPr>
          <a:xfrm>
            <a:off x="4419600" y="7015507"/>
            <a:ext cx="432435" cy="212879"/>
          </a:xfrm>
          <a:prstGeom prst="rect">
            <a:avLst/>
          </a:prstGeom>
        </p:spPr>
        <p:txBody>
          <a:bodyPr vert="horz" wrap="square" lIns="0" tIns="12700" rIns="0" bIns="0" rtlCol="0">
            <a:spAutoFit/>
          </a:bodyPr>
          <a:lstStyle/>
          <a:p>
            <a:pPr marL="12700">
              <a:lnSpc>
                <a:spcPct val="100000"/>
              </a:lnSpc>
              <a:spcBef>
                <a:spcPts val="100"/>
              </a:spcBef>
            </a:pPr>
            <a:r>
              <a:rPr lang="es-MX" sz="1300" dirty="0">
                <a:solidFill>
                  <a:srgbClr val="D71C29"/>
                </a:solidFill>
                <a:latin typeface="Courier New" panose="02070309020205020404" pitchFamily="49" charset="0"/>
                <a:cs typeface="Courier New" panose="02070309020205020404" pitchFamily="49" charset="0"/>
              </a:rPr>
              <a:t>-50%</a:t>
            </a:r>
            <a:endParaRPr sz="1300" dirty="0">
              <a:solidFill>
                <a:srgbClr val="D71C29"/>
              </a:solidFill>
              <a:latin typeface="Courier New" panose="02070309020205020404" pitchFamily="49" charset="0"/>
              <a:cs typeface="Courier New" panose="02070309020205020404" pitchFamily="49" charset="0"/>
            </a:endParaRPr>
          </a:p>
        </p:txBody>
      </p:sp>
      <p:sp>
        <p:nvSpPr>
          <p:cNvPr id="23" name="object 23"/>
          <p:cNvSpPr txBox="1"/>
          <p:nvPr/>
        </p:nvSpPr>
        <p:spPr>
          <a:xfrm>
            <a:off x="5187923" y="7023307"/>
            <a:ext cx="1060477" cy="197490"/>
          </a:xfrm>
          <a:prstGeom prst="rect">
            <a:avLst/>
          </a:prstGeom>
        </p:spPr>
        <p:txBody>
          <a:bodyPr vert="horz" wrap="square" lIns="0" tIns="12700" rIns="0" bIns="0" rtlCol="0">
            <a:spAutoFit/>
          </a:bodyPr>
          <a:lstStyle/>
          <a:p>
            <a:pPr marL="12700">
              <a:lnSpc>
                <a:spcPct val="100000"/>
              </a:lnSpc>
              <a:spcBef>
                <a:spcPts val="100"/>
              </a:spcBef>
            </a:pPr>
            <a:r>
              <a:rPr lang="es-MX" sz="1200" spc="-70" dirty="0">
                <a:solidFill>
                  <a:srgbClr val="D71C29"/>
                </a:solidFill>
                <a:latin typeface="Courier New" panose="02070309020205020404" pitchFamily="49" charset="0"/>
                <a:cs typeface="Courier New" panose="02070309020205020404" pitchFamily="49" charset="0"/>
              </a:rPr>
              <a:t>-14.400 </a:t>
            </a:r>
            <a:r>
              <a:rPr lang="es-CO" sz="1200" b="0" i="0" dirty="0">
                <a:solidFill>
                  <a:srgbClr val="D71C29"/>
                </a:solidFill>
                <a:effectLst/>
                <a:latin typeface="Courier New" panose="02070309020205020404" pitchFamily="49" charset="0"/>
                <a:cs typeface="Courier New" panose="02070309020205020404" pitchFamily="49" charset="0"/>
              </a:rPr>
              <a:t>£</a:t>
            </a:r>
            <a:r>
              <a:rPr lang="es-MX" sz="1200" spc="-70" dirty="0">
                <a:solidFill>
                  <a:srgbClr val="D71C29"/>
                </a:solidFill>
                <a:latin typeface="Courier New" panose="02070309020205020404" pitchFamily="49" charset="0"/>
                <a:cs typeface="Courier New" panose="02070309020205020404" pitchFamily="49" charset="0"/>
              </a:rPr>
              <a:t> </a:t>
            </a:r>
            <a:endParaRPr sz="1200" dirty="0">
              <a:solidFill>
                <a:srgbClr val="D71C29"/>
              </a:solidFill>
              <a:latin typeface="Courier New" panose="02070309020205020404" pitchFamily="49" charset="0"/>
              <a:cs typeface="Courier New" panose="02070309020205020404" pitchFamily="49" charset="0"/>
            </a:endParaRPr>
          </a:p>
        </p:txBody>
      </p:sp>
      <p:sp>
        <p:nvSpPr>
          <p:cNvPr id="24" name="object 24"/>
          <p:cNvSpPr txBox="1"/>
          <p:nvPr/>
        </p:nvSpPr>
        <p:spPr>
          <a:xfrm>
            <a:off x="6558273" y="7021616"/>
            <a:ext cx="1137927" cy="228268"/>
          </a:xfrm>
          <a:prstGeom prst="rect">
            <a:avLst/>
          </a:prstGeom>
        </p:spPr>
        <p:txBody>
          <a:bodyPr vert="horz" wrap="square" lIns="0" tIns="12700" rIns="0" bIns="0" rtlCol="0">
            <a:spAutoFit/>
          </a:bodyPr>
          <a:lstStyle/>
          <a:p>
            <a:pPr marL="12700">
              <a:lnSpc>
                <a:spcPct val="100000"/>
              </a:lnSpc>
              <a:spcBef>
                <a:spcPts val="100"/>
              </a:spcBef>
            </a:pPr>
            <a:r>
              <a:rPr sz="1300" b="1" spc="10" dirty="0">
                <a:solidFill>
                  <a:srgbClr val="D71C29"/>
                </a:solidFill>
                <a:latin typeface="Courier New" panose="02070309020205020404" pitchFamily="49" charset="0"/>
                <a:cs typeface="Courier New" panose="02070309020205020404" pitchFamily="49" charset="0"/>
              </a:rPr>
              <a:t>-</a:t>
            </a:r>
            <a:r>
              <a:rPr lang="es-MX" sz="1300" b="1" spc="15" dirty="0">
                <a:solidFill>
                  <a:srgbClr val="D71C29"/>
                </a:solidFill>
                <a:latin typeface="Courier New" panose="02070309020205020404" pitchFamily="49" charset="0"/>
                <a:cs typeface="Courier New" panose="02070309020205020404" pitchFamily="49" charset="0"/>
              </a:rPr>
              <a:t>14.400 </a:t>
            </a:r>
            <a:r>
              <a:rPr lang="es-CO" sz="1400" b="1" i="0" dirty="0">
                <a:solidFill>
                  <a:srgbClr val="D71C29"/>
                </a:solidFill>
                <a:effectLst/>
                <a:latin typeface="Courier New" panose="02070309020205020404" pitchFamily="49" charset="0"/>
                <a:cs typeface="Courier New" panose="02070309020205020404" pitchFamily="49" charset="0"/>
              </a:rPr>
              <a:t>£</a:t>
            </a:r>
            <a:endParaRPr sz="1400" b="1" dirty="0">
              <a:solidFill>
                <a:srgbClr val="D71C29"/>
              </a:solidFill>
              <a:latin typeface="Courier New" panose="02070309020205020404" pitchFamily="49" charset="0"/>
              <a:cs typeface="Courier New" panose="02070309020205020404" pitchFamily="49" charset="0"/>
            </a:endParaRPr>
          </a:p>
        </p:txBody>
      </p:sp>
      <p:sp>
        <p:nvSpPr>
          <p:cNvPr id="25" name="object 25"/>
          <p:cNvSpPr txBox="1"/>
          <p:nvPr/>
        </p:nvSpPr>
        <p:spPr>
          <a:xfrm>
            <a:off x="4535805" y="6296618"/>
            <a:ext cx="112395" cy="197490"/>
          </a:xfrm>
          <a:prstGeom prst="rect">
            <a:avLst/>
          </a:prstGeom>
        </p:spPr>
        <p:txBody>
          <a:bodyPr vert="horz" wrap="square" lIns="0" tIns="12700" rIns="0" bIns="0" rtlCol="0">
            <a:spAutoFit/>
          </a:bodyPr>
          <a:lstStyle/>
          <a:p>
            <a:pPr marL="12700">
              <a:lnSpc>
                <a:spcPct val="100000"/>
              </a:lnSpc>
              <a:spcBef>
                <a:spcPts val="100"/>
              </a:spcBef>
            </a:pPr>
            <a:r>
              <a:rPr sz="1200" spc="15" dirty="0">
                <a:latin typeface="Courier New" panose="02070309020205020404" pitchFamily="49" charset="0"/>
                <a:cs typeface="Courier New" panose="02070309020205020404" pitchFamily="49" charset="0"/>
              </a:rPr>
              <a:t>1</a:t>
            </a:r>
            <a:endParaRPr sz="1200">
              <a:latin typeface="Courier New" panose="02070309020205020404" pitchFamily="49" charset="0"/>
              <a:cs typeface="Courier New" panose="02070309020205020404" pitchFamily="49" charset="0"/>
            </a:endParaRPr>
          </a:p>
        </p:txBody>
      </p:sp>
      <p:sp>
        <p:nvSpPr>
          <p:cNvPr id="28" name="object 28"/>
          <p:cNvSpPr txBox="1"/>
          <p:nvPr/>
        </p:nvSpPr>
        <p:spPr>
          <a:xfrm>
            <a:off x="4526630" y="5552966"/>
            <a:ext cx="112395" cy="197490"/>
          </a:xfrm>
          <a:prstGeom prst="rect">
            <a:avLst/>
          </a:prstGeom>
        </p:spPr>
        <p:txBody>
          <a:bodyPr vert="horz" wrap="square" lIns="0" tIns="12700" rIns="0" bIns="0" rtlCol="0">
            <a:spAutoFit/>
          </a:bodyPr>
          <a:lstStyle/>
          <a:p>
            <a:pPr marL="12700">
              <a:lnSpc>
                <a:spcPct val="100000"/>
              </a:lnSpc>
              <a:spcBef>
                <a:spcPts val="100"/>
              </a:spcBef>
            </a:pPr>
            <a:r>
              <a:rPr sz="1200" spc="15" dirty="0">
                <a:latin typeface="Courier New" panose="02070309020205020404" pitchFamily="49" charset="0"/>
                <a:cs typeface="Courier New" panose="02070309020205020404" pitchFamily="49" charset="0"/>
              </a:rPr>
              <a:t>1</a:t>
            </a:r>
            <a:endParaRPr sz="1200">
              <a:latin typeface="Courier New" panose="02070309020205020404" pitchFamily="49" charset="0"/>
              <a:cs typeface="Courier New" panose="02070309020205020404" pitchFamily="49" charset="0"/>
            </a:endParaRPr>
          </a:p>
        </p:txBody>
      </p:sp>
      <p:sp>
        <p:nvSpPr>
          <p:cNvPr id="31" name="object 31"/>
          <p:cNvSpPr txBox="1"/>
          <p:nvPr/>
        </p:nvSpPr>
        <p:spPr>
          <a:xfrm>
            <a:off x="76293" y="4540250"/>
            <a:ext cx="4343307" cy="719428"/>
          </a:xfrm>
          <a:prstGeom prst="rect">
            <a:avLst/>
          </a:prstGeom>
        </p:spPr>
        <p:txBody>
          <a:bodyPr vert="horz" wrap="square" lIns="0" tIns="12700" rIns="0" bIns="0" rtlCol="0">
            <a:spAutoFit/>
          </a:bodyPr>
          <a:lstStyle/>
          <a:p>
            <a:pPr marL="24765">
              <a:lnSpc>
                <a:spcPts val="1425"/>
              </a:lnSpc>
              <a:spcBef>
                <a:spcPts val="100"/>
              </a:spcBef>
            </a:pPr>
            <a:r>
              <a:rPr sz="1200" b="1" spc="10" dirty="0">
                <a:solidFill>
                  <a:srgbClr val="063772"/>
                </a:solidFill>
                <a:latin typeface="Courier New" panose="02070309020205020404" pitchFamily="49" charset="0"/>
                <a:cs typeface="Courier New" panose="02070309020205020404" pitchFamily="49" charset="0"/>
              </a:rPr>
              <a:t>Reserva</a:t>
            </a:r>
            <a:r>
              <a:rPr sz="1200" b="1" spc="15" dirty="0">
                <a:solidFill>
                  <a:srgbClr val="063772"/>
                </a:solidFill>
                <a:latin typeface="Courier New" panose="02070309020205020404" pitchFamily="49" charset="0"/>
                <a:cs typeface="Courier New" panose="02070309020205020404" pitchFamily="49" charset="0"/>
              </a:rPr>
              <a:t> </a:t>
            </a:r>
            <a:r>
              <a:rPr sz="1200" b="1" spc="45" dirty="0">
                <a:solidFill>
                  <a:srgbClr val="063772"/>
                </a:solidFill>
                <a:latin typeface="Courier New" panose="02070309020205020404" pitchFamily="49" charset="0"/>
                <a:cs typeface="Courier New" panose="02070309020205020404" pitchFamily="49" charset="0"/>
              </a:rPr>
              <a:t>de</a:t>
            </a:r>
            <a:r>
              <a:rPr sz="1200" b="1" spc="15" dirty="0">
                <a:solidFill>
                  <a:srgbClr val="063772"/>
                </a:solidFill>
                <a:latin typeface="Courier New" panose="02070309020205020404" pitchFamily="49" charset="0"/>
                <a:cs typeface="Courier New" panose="02070309020205020404" pitchFamily="49" charset="0"/>
              </a:rPr>
              <a:t> </a:t>
            </a:r>
            <a:r>
              <a:rPr sz="1200" b="1" spc="-5" dirty="0">
                <a:solidFill>
                  <a:srgbClr val="063772"/>
                </a:solidFill>
                <a:latin typeface="Courier New" panose="02070309020205020404" pitchFamily="49" charset="0"/>
                <a:cs typeface="Courier New" panose="02070309020205020404" pitchFamily="49" charset="0"/>
              </a:rPr>
              <a:t>Plaza</a:t>
            </a:r>
            <a:endParaRPr sz="1200" b="1" dirty="0">
              <a:solidFill>
                <a:srgbClr val="063772"/>
              </a:solidFill>
              <a:latin typeface="Courier New" panose="02070309020205020404" pitchFamily="49" charset="0"/>
              <a:cs typeface="Courier New" panose="02070309020205020404" pitchFamily="49" charset="0"/>
            </a:endParaRPr>
          </a:p>
          <a:p>
            <a:pPr marL="29209" marR="95250">
              <a:lnSpc>
                <a:spcPts val="800"/>
              </a:lnSpc>
              <a:spcBef>
                <a:spcPts val="140"/>
              </a:spcBef>
            </a:pPr>
            <a:r>
              <a:rPr sz="700" dirty="0">
                <a:latin typeface="Courier New" panose="02070309020205020404" pitchFamily="49" charset="0"/>
                <a:cs typeface="Courier New" panose="02070309020205020404" pitchFamily="49" charset="0"/>
              </a:rPr>
              <a:t>Dado que el número de plazas ofertadas en cada programa es limitado, la "Reserva de Plaza"  es obligatoria para todos. Este sistema garantiza tu plaza en los estudios a los que has sido  admitido, mediante la realización de un ingreso como anticipo a cuenta de la matrícula oﬁcial.  Este importe se descontará del valor total </a:t>
            </a:r>
            <a:r>
              <a:rPr lang="es-MX" sz="700" dirty="0">
                <a:latin typeface="Courier New" panose="02070309020205020404" pitchFamily="49" charset="0"/>
                <a:cs typeface="Courier New" panose="02070309020205020404" pitchFamily="49" charset="0"/>
              </a:rPr>
              <a:t>del programa </a:t>
            </a:r>
            <a:r>
              <a:rPr sz="700" dirty="0">
                <a:latin typeface="Courier New" panose="02070309020205020404" pitchFamily="49" charset="0"/>
                <a:cs typeface="Courier New" panose="02070309020205020404" pitchFamily="49" charset="0"/>
              </a:rPr>
              <a:t>a la hora de formalizar la </a:t>
            </a:r>
            <a:r>
              <a:rPr sz="700" dirty="0" err="1">
                <a:latin typeface="Courier New" panose="02070309020205020404" pitchFamily="49" charset="0"/>
                <a:cs typeface="Courier New" panose="02070309020205020404" pitchFamily="49" charset="0"/>
              </a:rPr>
              <a:t>matrícula</a:t>
            </a:r>
            <a:r>
              <a:rPr sz="700" dirty="0">
                <a:latin typeface="Courier New" panose="02070309020205020404" pitchFamily="49" charset="0"/>
                <a:cs typeface="Courier New" panose="02070309020205020404" pitchFamily="49" charset="0"/>
              </a:rPr>
              <a:t>.</a:t>
            </a:r>
            <a:endParaRPr lang="es-MX" sz="700" dirty="0">
              <a:latin typeface="Courier New" panose="02070309020205020404" pitchFamily="49" charset="0"/>
              <a:cs typeface="Courier New" panose="02070309020205020404" pitchFamily="49" charset="0"/>
            </a:endParaRPr>
          </a:p>
        </p:txBody>
      </p:sp>
      <p:sp>
        <p:nvSpPr>
          <p:cNvPr id="32" name="object 32"/>
          <p:cNvSpPr txBox="1"/>
          <p:nvPr/>
        </p:nvSpPr>
        <p:spPr>
          <a:xfrm>
            <a:off x="4526630" y="4809204"/>
            <a:ext cx="112395" cy="197490"/>
          </a:xfrm>
          <a:prstGeom prst="rect">
            <a:avLst/>
          </a:prstGeom>
        </p:spPr>
        <p:txBody>
          <a:bodyPr vert="horz" wrap="square" lIns="0" tIns="12700" rIns="0" bIns="0" rtlCol="0">
            <a:spAutoFit/>
          </a:bodyPr>
          <a:lstStyle/>
          <a:p>
            <a:pPr marL="12700">
              <a:lnSpc>
                <a:spcPct val="100000"/>
              </a:lnSpc>
              <a:spcBef>
                <a:spcPts val="100"/>
              </a:spcBef>
            </a:pPr>
            <a:r>
              <a:rPr sz="1200" spc="15" dirty="0">
                <a:latin typeface="Courier New" panose="02070309020205020404" pitchFamily="49" charset="0"/>
                <a:cs typeface="Courier New" panose="02070309020205020404" pitchFamily="49" charset="0"/>
              </a:rPr>
              <a:t>1</a:t>
            </a:r>
            <a:endParaRPr sz="1200" dirty="0">
              <a:latin typeface="Courier New" panose="02070309020205020404" pitchFamily="49" charset="0"/>
              <a:cs typeface="Courier New" panose="02070309020205020404" pitchFamily="49" charset="0"/>
            </a:endParaRPr>
          </a:p>
        </p:txBody>
      </p:sp>
      <p:grpSp>
        <p:nvGrpSpPr>
          <p:cNvPr id="35" name="object 35"/>
          <p:cNvGrpSpPr/>
          <p:nvPr/>
        </p:nvGrpSpPr>
        <p:grpSpPr>
          <a:xfrm>
            <a:off x="0" y="4139178"/>
            <a:ext cx="7775447" cy="431070"/>
            <a:chOff x="0" y="4139178"/>
            <a:chExt cx="7775447" cy="431070"/>
          </a:xfrm>
        </p:grpSpPr>
        <p:pic>
          <p:nvPicPr>
            <p:cNvPr id="36" name="object 36"/>
            <p:cNvPicPr/>
            <p:nvPr/>
          </p:nvPicPr>
          <p:blipFill>
            <a:blip r:embed="rId9" cstate="print"/>
            <a:stretch>
              <a:fillRect/>
            </a:stretch>
          </p:blipFill>
          <p:spPr>
            <a:xfrm>
              <a:off x="0" y="4195565"/>
              <a:ext cx="6403842" cy="367290"/>
            </a:xfrm>
            <a:prstGeom prst="rect">
              <a:avLst/>
            </a:prstGeom>
          </p:spPr>
        </p:pic>
        <p:pic>
          <p:nvPicPr>
            <p:cNvPr id="37" name="object 37"/>
            <p:cNvPicPr/>
            <p:nvPr/>
          </p:nvPicPr>
          <p:blipFill>
            <a:blip r:embed="rId10" cstate="print"/>
            <a:stretch>
              <a:fillRect/>
            </a:stretch>
          </p:blipFill>
          <p:spPr>
            <a:xfrm>
              <a:off x="6019800" y="4139178"/>
              <a:ext cx="1755647" cy="431070"/>
            </a:xfrm>
            <a:prstGeom prst="rect">
              <a:avLst/>
            </a:prstGeom>
          </p:spPr>
        </p:pic>
        <p:pic>
          <p:nvPicPr>
            <p:cNvPr id="38" name="object 38"/>
            <p:cNvPicPr/>
            <p:nvPr/>
          </p:nvPicPr>
          <p:blipFill>
            <a:blip r:embed="rId11" cstate="print"/>
            <a:stretch>
              <a:fillRect/>
            </a:stretch>
          </p:blipFill>
          <p:spPr>
            <a:xfrm>
              <a:off x="6080760" y="4139178"/>
              <a:ext cx="1694687" cy="430778"/>
            </a:xfrm>
            <a:prstGeom prst="rect">
              <a:avLst/>
            </a:prstGeom>
          </p:spPr>
        </p:pic>
      </p:grpSp>
      <p:sp>
        <p:nvSpPr>
          <p:cNvPr id="39" name="object 39"/>
          <p:cNvSpPr txBox="1"/>
          <p:nvPr/>
        </p:nvSpPr>
        <p:spPr>
          <a:xfrm>
            <a:off x="5410200" y="2863850"/>
            <a:ext cx="2209800" cy="1277273"/>
          </a:xfrm>
          <a:prstGeom prst="rect">
            <a:avLst/>
          </a:prstGeom>
        </p:spPr>
        <p:txBody>
          <a:bodyPr vert="horz" wrap="square" lIns="0" tIns="25400" rIns="0" bIns="0" rtlCol="0">
            <a:spAutoFit/>
          </a:bodyPr>
          <a:lstStyle/>
          <a:p>
            <a:pPr marR="31115" algn="r">
              <a:lnSpc>
                <a:spcPts val="1040"/>
              </a:lnSpc>
              <a:spcBef>
                <a:spcPts val="990"/>
              </a:spcBef>
            </a:pPr>
            <a:r>
              <a:rPr lang="es-CO" sz="700" b="1" dirty="0">
                <a:solidFill>
                  <a:srgbClr val="D71C29"/>
                </a:solidFill>
                <a:latin typeface="Courier New" panose="02070309020205020404" pitchFamily="49" charset="0"/>
                <a:cs typeface="Courier New" panose="02070309020205020404" pitchFamily="49" charset="0"/>
              </a:rPr>
              <a:t>7.298 USD </a:t>
            </a:r>
            <a:r>
              <a:rPr lang="es-CO" sz="700" dirty="0">
                <a:solidFill>
                  <a:srgbClr val="063772"/>
                </a:solidFill>
                <a:latin typeface="Courier New" panose="02070309020205020404" pitchFamily="49" charset="0"/>
                <a:cs typeface="Courier New" panose="02070309020205020404" pitchFamily="49" charset="0"/>
              </a:rPr>
              <a:t>DÓLAR AMERICANO</a:t>
            </a:r>
          </a:p>
          <a:p>
            <a:pPr marL="238125" marR="5080" indent="232410" algn="r">
              <a:lnSpc>
                <a:spcPts val="1000"/>
              </a:lnSpc>
              <a:spcBef>
                <a:spcPts val="60"/>
              </a:spcBef>
            </a:pPr>
            <a:r>
              <a:rPr lang="es-CO" sz="700" b="1" dirty="0">
                <a:solidFill>
                  <a:srgbClr val="D71C29"/>
                </a:solidFill>
                <a:latin typeface="Courier New" panose="02070309020205020404" pitchFamily="49" charset="0"/>
                <a:cs typeface="Courier New" panose="02070309020205020404" pitchFamily="49" charset="0"/>
              </a:rPr>
              <a:t>7.366.802 CLP </a:t>
            </a:r>
            <a:r>
              <a:rPr lang="es-CO" sz="700" dirty="0">
                <a:solidFill>
                  <a:srgbClr val="063772"/>
                </a:solidFill>
                <a:latin typeface="Courier New" panose="02070309020205020404" pitchFamily="49" charset="0"/>
                <a:cs typeface="Courier New" panose="02070309020205020404" pitchFamily="49" charset="0"/>
              </a:rPr>
              <a:t>PESO CHILENO  </a:t>
            </a:r>
          </a:p>
          <a:p>
            <a:pPr marL="238125" marR="5080" indent="232410" algn="r">
              <a:lnSpc>
                <a:spcPts val="1000"/>
              </a:lnSpc>
              <a:spcBef>
                <a:spcPts val="60"/>
              </a:spcBef>
            </a:pPr>
            <a:r>
              <a:rPr lang="es-CO" sz="700" b="1" dirty="0">
                <a:solidFill>
                  <a:srgbClr val="D71C29"/>
                </a:solidFill>
                <a:latin typeface="Courier New" panose="02070309020205020404" pitchFamily="49" charset="0"/>
                <a:cs typeface="Courier New" panose="02070309020205020404" pitchFamily="49" charset="0"/>
              </a:rPr>
              <a:t>151.844 MXN </a:t>
            </a:r>
            <a:r>
              <a:rPr lang="es-CO" sz="700" dirty="0">
                <a:solidFill>
                  <a:srgbClr val="063772"/>
                </a:solidFill>
                <a:latin typeface="Courier New" panose="02070309020205020404" pitchFamily="49" charset="0"/>
                <a:cs typeface="Courier New" panose="02070309020205020404" pitchFamily="49" charset="0"/>
              </a:rPr>
              <a:t>PESO MEXICANO </a:t>
            </a:r>
          </a:p>
          <a:p>
            <a:pPr marL="238125" marR="5080" indent="232410" algn="r">
              <a:lnSpc>
                <a:spcPts val="1000"/>
              </a:lnSpc>
              <a:spcBef>
                <a:spcPts val="60"/>
              </a:spcBef>
            </a:pPr>
            <a:r>
              <a:rPr lang="es-CO" sz="700" dirty="0">
                <a:solidFill>
                  <a:srgbClr val="063772"/>
                </a:solidFill>
                <a:latin typeface="Courier New" panose="02070309020205020404" pitchFamily="49" charset="0"/>
                <a:cs typeface="Courier New" panose="02070309020205020404" pitchFamily="49" charset="0"/>
              </a:rPr>
              <a:t> </a:t>
            </a:r>
            <a:r>
              <a:rPr lang="es-CO" sz="700" b="1" dirty="0">
                <a:solidFill>
                  <a:srgbClr val="D71C29"/>
                </a:solidFill>
                <a:latin typeface="Courier New" panose="02070309020205020404" pitchFamily="49" charset="0"/>
                <a:cs typeface="Courier New" panose="02070309020205020404" pitchFamily="49" charset="0"/>
              </a:rPr>
              <a:t>32.810.194 COP </a:t>
            </a:r>
            <a:r>
              <a:rPr lang="es-CO" sz="700" dirty="0">
                <a:solidFill>
                  <a:srgbClr val="063772"/>
                </a:solidFill>
                <a:latin typeface="Courier New" panose="02070309020205020404" pitchFamily="49" charset="0"/>
                <a:cs typeface="Courier New" panose="02070309020205020404" pitchFamily="49" charset="0"/>
              </a:rPr>
              <a:t>PESO COLOMBIANO</a:t>
            </a:r>
          </a:p>
          <a:p>
            <a:pPr marL="457834" marR="5080" indent="133350" algn="r">
              <a:lnSpc>
                <a:spcPts val="1000"/>
              </a:lnSpc>
              <a:spcBef>
                <a:spcPts val="200"/>
              </a:spcBef>
            </a:pPr>
            <a:r>
              <a:rPr lang="es-MX" sz="700" b="1" dirty="0">
                <a:solidFill>
                  <a:srgbClr val="D71C29"/>
                </a:solidFill>
                <a:latin typeface="Courier New" panose="02070309020205020404" pitchFamily="49" charset="0"/>
                <a:cs typeface="Courier New" panose="02070309020205020404" pitchFamily="49" charset="0"/>
              </a:rPr>
              <a:t>50.191 BOB </a:t>
            </a:r>
            <a:r>
              <a:rPr lang="es-MX" sz="700" dirty="0">
                <a:solidFill>
                  <a:srgbClr val="063772"/>
                </a:solidFill>
                <a:latin typeface="Courier New" panose="02070309020205020404" pitchFamily="49" charset="0"/>
                <a:cs typeface="Courier New" panose="02070309020205020404" pitchFamily="49" charset="0"/>
              </a:rPr>
              <a:t>BOLIVIANO</a:t>
            </a:r>
            <a:r>
              <a:rPr lang="es-MX" sz="700" dirty="0">
                <a:latin typeface="Courier New" panose="02070309020205020404" pitchFamily="49" charset="0"/>
                <a:cs typeface="Courier New" panose="02070309020205020404" pitchFamily="49" charset="0"/>
              </a:rPr>
              <a:t>  </a:t>
            </a:r>
          </a:p>
          <a:p>
            <a:pPr marL="457834" marR="5080" indent="133350" algn="r">
              <a:lnSpc>
                <a:spcPts val="1000"/>
              </a:lnSpc>
              <a:spcBef>
                <a:spcPts val="200"/>
              </a:spcBef>
            </a:pPr>
            <a:r>
              <a:rPr lang="es-MX" sz="700" b="1" dirty="0">
                <a:solidFill>
                  <a:srgbClr val="D71C29"/>
                </a:solidFill>
                <a:latin typeface="Courier New" panose="02070309020205020404" pitchFamily="49" charset="0"/>
                <a:cs typeface="Courier New" panose="02070309020205020404" pitchFamily="49" charset="0"/>
              </a:rPr>
              <a:t>56.490 GTQ </a:t>
            </a:r>
            <a:r>
              <a:rPr lang="es-MX" sz="700" dirty="0">
                <a:solidFill>
                  <a:srgbClr val="063772"/>
                </a:solidFill>
                <a:latin typeface="Courier New" panose="02070309020205020404" pitchFamily="49" charset="0"/>
                <a:cs typeface="Courier New" panose="02070309020205020404" pitchFamily="49" charset="0"/>
              </a:rPr>
              <a:t>QUETZALES</a:t>
            </a:r>
            <a:r>
              <a:rPr lang="es-MX" sz="700" dirty="0">
                <a:latin typeface="Courier New" panose="02070309020205020404" pitchFamily="49" charset="0"/>
                <a:cs typeface="Courier New" panose="02070309020205020404" pitchFamily="49" charset="0"/>
              </a:rPr>
              <a:t>  </a:t>
            </a:r>
          </a:p>
          <a:p>
            <a:pPr marL="457834" marR="5080" indent="133350" algn="r">
              <a:lnSpc>
                <a:spcPts val="1000"/>
              </a:lnSpc>
              <a:spcBef>
                <a:spcPts val="200"/>
              </a:spcBef>
            </a:pPr>
            <a:r>
              <a:rPr lang="es-MX" sz="700" b="1" dirty="0">
                <a:solidFill>
                  <a:srgbClr val="D71C29"/>
                </a:solidFill>
                <a:latin typeface="Courier New" panose="02070309020205020404" pitchFamily="49" charset="0"/>
                <a:cs typeface="Courier New" panose="02070309020205020404" pitchFamily="49" charset="0"/>
              </a:rPr>
              <a:t>28.499 PEN </a:t>
            </a:r>
            <a:r>
              <a:rPr lang="es-MX" sz="700" dirty="0">
                <a:solidFill>
                  <a:srgbClr val="063772"/>
                </a:solidFill>
                <a:latin typeface="Courier New" panose="02070309020205020404" pitchFamily="49" charset="0"/>
                <a:cs typeface="Courier New" panose="02070309020205020404" pitchFamily="49" charset="0"/>
              </a:rPr>
              <a:t>NUEVOS SOLES</a:t>
            </a:r>
          </a:p>
          <a:p>
            <a:pPr marR="5080" algn="r">
              <a:lnSpc>
                <a:spcPts val="940"/>
              </a:lnSpc>
            </a:pPr>
            <a:r>
              <a:rPr lang="es-MX" sz="700" b="1" dirty="0">
                <a:solidFill>
                  <a:srgbClr val="D71C29"/>
                </a:solidFill>
                <a:latin typeface="Courier New" panose="02070309020205020404" pitchFamily="49" charset="0"/>
                <a:cs typeface="Courier New" panose="02070309020205020404" pitchFamily="49" charset="0"/>
              </a:rPr>
              <a:t>934.125 ARS </a:t>
            </a:r>
            <a:r>
              <a:rPr lang="es-MX" sz="700" dirty="0">
                <a:solidFill>
                  <a:srgbClr val="063772"/>
                </a:solidFill>
                <a:latin typeface="Courier New" panose="02070309020205020404" pitchFamily="49" charset="0"/>
                <a:cs typeface="Courier New" panose="02070309020205020404" pitchFamily="49" charset="0"/>
              </a:rPr>
              <a:t>PESO ARGENTINO</a:t>
            </a:r>
          </a:p>
          <a:p>
            <a:pPr marR="5080" algn="r">
              <a:lnSpc>
                <a:spcPts val="1040"/>
              </a:lnSpc>
            </a:pPr>
            <a:r>
              <a:rPr lang="es-MX" sz="700" b="1" dirty="0">
                <a:solidFill>
                  <a:srgbClr val="D71C29"/>
                </a:solidFill>
                <a:latin typeface="Courier New" panose="02070309020205020404" pitchFamily="49" charset="0"/>
                <a:cs typeface="Courier New" panose="02070309020205020404" pitchFamily="49" charset="0"/>
              </a:rPr>
              <a:t>5.006.787 CRC </a:t>
            </a:r>
            <a:r>
              <a:rPr lang="es-MX" sz="700" dirty="0">
                <a:solidFill>
                  <a:srgbClr val="063772"/>
                </a:solidFill>
                <a:latin typeface="Courier New" panose="02070309020205020404" pitchFamily="49" charset="0"/>
                <a:cs typeface="Courier New" panose="02070309020205020404" pitchFamily="49" charset="0"/>
              </a:rPr>
              <a:t>COLÓN COSTARRICENSE</a:t>
            </a:r>
          </a:p>
        </p:txBody>
      </p:sp>
      <p:sp>
        <p:nvSpPr>
          <p:cNvPr id="40" name="object 40"/>
          <p:cNvSpPr txBox="1"/>
          <p:nvPr/>
        </p:nvSpPr>
        <p:spPr>
          <a:xfrm>
            <a:off x="4178598" y="2930055"/>
            <a:ext cx="2298402" cy="1341586"/>
          </a:xfrm>
          <a:prstGeom prst="rect">
            <a:avLst/>
          </a:prstGeom>
        </p:spPr>
        <p:txBody>
          <a:bodyPr vert="horz" wrap="square" lIns="0" tIns="12700" rIns="0" bIns="0" rtlCol="0">
            <a:spAutoFit/>
          </a:bodyPr>
          <a:lstStyle/>
          <a:p>
            <a:pPr marL="12700">
              <a:lnSpc>
                <a:spcPts val="1040"/>
              </a:lnSpc>
              <a:spcBef>
                <a:spcPts val="100"/>
              </a:spcBef>
            </a:pPr>
            <a:r>
              <a:rPr lang="es-MX" sz="700" b="1" dirty="0">
                <a:solidFill>
                  <a:srgbClr val="D71C29"/>
                </a:solidFill>
                <a:latin typeface="Courier New" panose="02070309020205020404" pitchFamily="49" charset="0"/>
                <a:cs typeface="Courier New" panose="02070309020205020404" pitchFamily="49" charset="0"/>
              </a:rPr>
              <a:t>7.278 EUR </a:t>
            </a:r>
            <a:r>
              <a:rPr lang="es-MX" sz="700" dirty="0">
                <a:solidFill>
                  <a:srgbClr val="063772"/>
                </a:solidFill>
                <a:latin typeface="Courier New" panose="02070309020205020404" pitchFamily="49" charset="0"/>
                <a:cs typeface="Courier New" panose="02070309020205020404" pitchFamily="49" charset="0"/>
              </a:rPr>
              <a:t>EURO</a:t>
            </a:r>
          </a:p>
          <a:p>
            <a:pPr marL="12700">
              <a:lnSpc>
                <a:spcPts val="1000"/>
              </a:lnSpc>
            </a:pPr>
            <a:r>
              <a:rPr lang="es-MX" sz="700" b="1" dirty="0">
                <a:solidFill>
                  <a:srgbClr val="D71C29"/>
                </a:solidFill>
                <a:latin typeface="Courier New" panose="02070309020205020404" pitchFamily="49" charset="0"/>
                <a:cs typeface="Courier New" panose="02070309020205020404" pitchFamily="49" charset="0"/>
              </a:rPr>
              <a:t>26.804 AED </a:t>
            </a:r>
            <a:r>
              <a:rPr lang="es-MX" sz="700" dirty="0">
                <a:solidFill>
                  <a:srgbClr val="063772"/>
                </a:solidFill>
                <a:latin typeface="Courier New" panose="02070309020205020404" pitchFamily="49" charset="0"/>
                <a:cs typeface="Courier New" panose="02070309020205020404" pitchFamily="49" charset="0"/>
              </a:rPr>
              <a:t>DÍRHAM</a:t>
            </a:r>
          </a:p>
          <a:p>
            <a:pPr marL="12700">
              <a:lnSpc>
                <a:spcPts val="1000"/>
              </a:lnSpc>
            </a:pPr>
            <a:r>
              <a:rPr lang="es-MX" sz="700" b="1" dirty="0">
                <a:solidFill>
                  <a:srgbClr val="D71C29"/>
                </a:solidFill>
                <a:latin typeface="Courier New" panose="02070309020205020404" pitchFamily="49" charset="0"/>
                <a:cs typeface="Courier New" panose="02070309020205020404" pitchFamily="49" charset="0"/>
              </a:rPr>
              <a:t>49.369 CNY </a:t>
            </a:r>
            <a:r>
              <a:rPr lang="es-MX" sz="700" dirty="0">
                <a:solidFill>
                  <a:srgbClr val="063772"/>
                </a:solidFill>
                <a:latin typeface="Courier New" panose="02070309020205020404" pitchFamily="49" charset="0"/>
                <a:cs typeface="Courier New" panose="02070309020205020404" pitchFamily="49" charset="0"/>
              </a:rPr>
              <a:t>YUAN CHINO</a:t>
            </a:r>
          </a:p>
          <a:p>
            <a:pPr marL="12700">
              <a:lnSpc>
                <a:spcPts val="1040"/>
              </a:lnSpc>
            </a:pPr>
            <a:r>
              <a:rPr lang="es-MX" sz="700" b="1" dirty="0">
                <a:solidFill>
                  <a:srgbClr val="D71C29"/>
                </a:solidFill>
                <a:latin typeface="Courier New" panose="02070309020205020404" pitchFamily="49" charset="0"/>
                <a:cs typeface="Courier New" panose="02070309020205020404" pitchFamily="49" charset="0"/>
              </a:rPr>
              <a:t>1.014.679 JPY </a:t>
            </a:r>
            <a:r>
              <a:rPr lang="es-MX" sz="700" dirty="0">
                <a:solidFill>
                  <a:srgbClr val="063772"/>
                </a:solidFill>
                <a:latin typeface="Courier New" panose="02070309020205020404" pitchFamily="49" charset="0"/>
                <a:cs typeface="Courier New" panose="02070309020205020404" pitchFamily="49" charset="0"/>
              </a:rPr>
              <a:t>YEN JAPONÉS</a:t>
            </a:r>
          </a:p>
          <a:p>
            <a:pPr marL="12700">
              <a:lnSpc>
                <a:spcPts val="1040"/>
              </a:lnSpc>
            </a:pPr>
            <a:r>
              <a:rPr lang="es-MX" sz="700" b="1" dirty="0">
                <a:solidFill>
                  <a:srgbClr val="D71C29"/>
                </a:solidFill>
                <a:latin typeface="Courier New" panose="02070309020205020404" pitchFamily="49" charset="0"/>
                <a:cs typeface="Courier New" panose="02070309020205020404" pitchFamily="49" charset="0"/>
              </a:rPr>
              <a:t>10.819 AUD </a:t>
            </a:r>
            <a:r>
              <a:rPr lang="es-MX" sz="700" dirty="0">
                <a:solidFill>
                  <a:srgbClr val="063772"/>
                </a:solidFill>
                <a:latin typeface="Courier New" panose="02070309020205020404" pitchFamily="49" charset="0"/>
                <a:cs typeface="Courier New" panose="02070309020205020404" pitchFamily="49" charset="0"/>
              </a:rPr>
              <a:t>DÓLAR AUSTRALIANO</a:t>
            </a:r>
          </a:p>
          <a:p>
            <a:pPr marL="12700">
              <a:lnSpc>
                <a:spcPts val="1040"/>
              </a:lnSpc>
              <a:spcBef>
                <a:spcPts val="100"/>
              </a:spcBef>
            </a:pPr>
            <a:r>
              <a:rPr lang="es-MX" sz="700" b="1" dirty="0">
                <a:solidFill>
                  <a:srgbClr val="D71C29"/>
                </a:solidFill>
                <a:latin typeface="Courier New" panose="02070309020205020404" pitchFamily="49" charset="0"/>
                <a:cs typeface="Courier New" panose="02070309020205020404" pitchFamily="49" charset="0"/>
              </a:rPr>
              <a:t>63.394.621 GNF </a:t>
            </a:r>
            <a:r>
              <a:rPr lang="es-MX" sz="700" dirty="0">
                <a:solidFill>
                  <a:srgbClr val="063772"/>
                </a:solidFill>
                <a:latin typeface="Courier New" panose="02070309020205020404" pitchFamily="49" charset="0"/>
                <a:cs typeface="Courier New" panose="02070309020205020404" pitchFamily="49" charset="0"/>
              </a:rPr>
              <a:t>FRANCO DE GUINEA</a:t>
            </a:r>
          </a:p>
          <a:p>
            <a:pPr marL="12700" marR="217804">
              <a:lnSpc>
                <a:spcPts val="1000"/>
              </a:lnSpc>
              <a:spcBef>
                <a:spcPts val="60"/>
              </a:spcBef>
            </a:pPr>
            <a:r>
              <a:rPr lang="es-MX" sz="700" b="1" dirty="0">
                <a:solidFill>
                  <a:srgbClr val="D71C29"/>
                </a:solidFill>
                <a:latin typeface="Courier New" panose="02070309020205020404" pitchFamily="49" charset="0"/>
                <a:cs typeface="Courier New" panose="02070309020205020404" pitchFamily="49" charset="0"/>
              </a:rPr>
              <a:t>9.567 CAD </a:t>
            </a:r>
            <a:r>
              <a:rPr lang="es-MX" sz="700" dirty="0">
                <a:solidFill>
                  <a:srgbClr val="063772"/>
                </a:solidFill>
                <a:latin typeface="Courier New" panose="02070309020205020404" pitchFamily="49" charset="0"/>
                <a:cs typeface="Courier New" panose="02070309020205020404" pitchFamily="49" charset="0"/>
              </a:rPr>
              <a:t>DÓLAR CANADIENSE  </a:t>
            </a:r>
          </a:p>
          <a:p>
            <a:pPr marL="12700" marR="217804">
              <a:lnSpc>
                <a:spcPts val="1000"/>
              </a:lnSpc>
              <a:spcBef>
                <a:spcPts val="60"/>
              </a:spcBef>
            </a:pPr>
            <a:r>
              <a:rPr lang="es-MX" sz="700" b="1" dirty="0">
                <a:solidFill>
                  <a:srgbClr val="D71C29"/>
                </a:solidFill>
                <a:latin typeface="Courier New" panose="02070309020205020404" pitchFamily="49" charset="0"/>
                <a:cs typeface="Courier New" panose="02070309020205020404" pitchFamily="49" charset="0"/>
              </a:rPr>
              <a:t>39.591 BRL </a:t>
            </a:r>
            <a:r>
              <a:rPr lang="es-MX" sz="700" dirty="0">
                <a:solidFill>
                  <a:srgbClr val="063772"/>
                </a:solidFill>
                <a:latin typeface="Courier New" panose="02070309020205020404" pitchFamily="49" charset="0"/>
                <a:cs typeface="Courier New" panose="02070309020205020404" pitchFamily="49" charset="0"/>
              </a:rPr>
              <a:t>REALES BRASILEROS </a:t>
            </a:r>
          </a:p>
          <a:p>
            <a:pPr marL="12700" marR="217804">
              <a:lnSpc>
                <a:spcPts val="1000"/>
              </a:lnSpc>
              <a:spcBef>
                <a:spcPts val="60"/>
              </a:spcBef>
            </a:pPr>
            <a:r>
              <a:rPr lang="es-MX" sz="700" b="1" dirty="0">
                <a:solidFill>
                  <a:srgbClr val="D71C29"/>
                </a:solidFill>
                <a:latin typeface="Courier New" panose="02070309020205020404" pitchFamily="49" charset="0"/>
                <a:cs typeface="Courier New" panose="02070309020205020404" pitchFamily="49" charset="0"/>
              </a:rPr>
              <a:t>35.044 PLN </a:t>
            </a:r>
            <a:r>
              <a:rPr lang="es-MX" sz="700" dirty="0">
                <a:solidFill>
                  <a:srgbClr val="063772"/>
                </a:solidFill>
                <a:latin typeface="Courier New" panose="02070309020205020404" pitchFamily="49" charset="0"/>
                <a:cs typeface="Courier New" panose="02070309020205020404" pitchFamily="49" charset="0"/>
              </a:rPr>
              <a:t>ZLOT</a:t>
            </a:r>
            <a:endParaRPr lang="es-MX" sz="800" dirty="0">
              <a:solidFill>
                <a:srgbClr val="063772"/>
              </a:solidFill>
              <a:cs typeface="Tahoma"/>
            </a:endParaRPr>
          </a:p>
          <a:p>
            <a:pPr marL="12700">
              <a:lnSpc>
                <a:spcPts val="1040"/>
              </a:lnSpc>
            </a:pPr>
            <a:endParaRPr sz="800" dirty="0">
              <a:solidFill>
                <a:srgbClr val="063772"/>
              </a:solidFill>
              <a:latin typeface="+mj-lt"/>
              <a:cs typeface="Tahoma"/>
            </a:endParaRPr>
          </a:p>
        </p:txBody>
      </p:sp>
      <p:sp>
        <p:nvSpPr>
          <p:cNvPr id="41" name="object 41"/>
          <p:cNvSpPr txBox="1"/>
          <p:nvPr/>
        </p:nvSpPr>
        <p:spPr>
          <a:xfrm>
            <a:off x="4186196" y="3438163"/>
            <a:ext cx="1580607" cy="135935"/>
          </a:xfrm>
          <a:prstGeom prst="rect">
            <a:avLst/>
          </a:prstGeom>
        </p:spPr>
        <p:txBody>
          <a:bodyPr vert="horz" wrap="square" lIns="0" tIns="12700" rIns="0" bIns="0" rtlCol="0">
            <a:spAutoFit/>
          </a:bodyPr>
          <a:lstStyle/>
          <a:p>
            <a:pPr marL="12700">
              <a:lnSpc>
                <a:spcPct val="100000"/>
              </a:lnSpc>
              <a:spcBef>
                <a:spcPts val="100"/>
              </a:spcBef>
            </a:pPr>
            <a:endParaRPr sz="800" dirty="0">
              <a:solidFill>
                <a:srgbClr val="063772"/>
              </a:solidFill>
              <a:cs typeface="Tahoma"/>
            </a:endParaRPr>
          </a:p>
        </p:txBody>
      </p:sp>
      <p:sp>
        <p:nvSpPr>
          <p:cNvPr id="42" name="object 42"/>
          <p:cNvSpPr txBox="1"/>
          <p:nvPr/>
        </p:nvSpPr>
        <p:spPr>
          <a:xfrm>
            <a:off x="4186197" y="3565190"/>
            <a:ext cx="1774189" cy="136128"/>
          </a:xfrm>
          <a:prstGeom prst="rect">
            <a:avLst/>
          </a:prstGeom>
        </p:spPr>
        <p:txBody>
          <a:bodyPr vert="horz" wrap="square" lIns="0" tIns="12700" rIns="0" bIns="0" rtlCol="0">
            <a:spAutoFit/>
          </a:bodyPr>
          <a:lstStyle/>
          <a:p>
            <a:pPr marL="12700">
              <a:lnSpc>
                <a:spcPts val="1040"/>
              </a:lnSpc>
              <a:spcBef>
                <a:spcPts val="100"/>
              </a:spcBef>
            </a:pPr>
            <a:endParaRPr sz="800" dirty="0">
              <a:solidFill>
                <a:srgbClr val="063772"/>
              </a:solidFill>
              <a:latin typeface="+mj-lt"/>
              <a:cs typeface="Tahoma"/>
            </a:endParaRPr>
          </a:p>
        </p:txBody>
      </p:sp>
      <p:sp>
        <p:nvSpPr>
          <p:cNvPr id="44" name="object 44"/>
          <p:cNvSpPr txBox="1"/>
          <p:nvPr/>
        </p:nvSpPr>
        <p:spPr>
          <a:xfrm>
            <a:off x="3769982" y="1713853"/>
            <a:ext cx="2012072" cy="212879"/>
          </a:xfrm>
          <a:prstGeom prst="rect">
            <a:avLst/>
          </a:prstGeom>
        </p:spPr>
        <p:txBody>
          <a:bodyPr vert="horz" wrap="square" lIns="0" tIns="12700" rIns="0" bIns="0" rtlCol="0">
            <a:spAutoFit/>
          </a:bodyPr>
          <a:lstStyle/>
          <a:p>
            <a:pPr marL="12700">
              <a:lnSpc>
                <a:spcPct val="100000"/>
              </a:lnSpc>
              <a:spcBef>
                <a:spcPts val="100"/>
              </a:spcBef>
            </a:pPr>
            <a:r>
              <a:rPr lang="es-MX" sz="1300" b="1" dirty="0">
                <a:solidFill>
                  <a:srgbClr val="374D6F"/>
                </a:solidFill>
                <a:latin typeface="Courier New" panose="02070309020205020404" pitchFamily="49" charset="0"/>
                <a:cs typeface="Courier New" panose="02070309020205020404" pitchFamily="49" charset="0"/>
              </a:rPr>
              <a:t>3</a:t>
            </a:r>
            <a:r>
              <a:rPr sz="1300" b="1" dirty="0">
                <a:solidFill>
                  <a:srgbClr val="374D6F"/>
                </a:solidFill>
                <a:latin typeface="Courier New" panose="02070309020205020404" pitchFamily="49" charset="0"/>
                <a:cs typeface="Courier New" panose="02070309020205020404" pitchFamily="49" charset="0"/>
              </a:rPr>
              <a:t> PAGO</a:t>
            </a:r>
            <a:r>
              <a:rPr lang="es-MX" sz="1300" b="1" dirty="0">
                <a:solidFill>
                  <a:srgbClr val="374D6F"/>
                </a:solidFill>
                <a:latin typeface="Courier New" panose="02070309020205020404" pitchFamily="49" charset="0"/>
                <a:cs typeface="Courier New" panose="02070309020205020404" pitchFamily="49" charset="0"/>
              </a:rPr>
              <a:t>S</a:t>
            </a:r>
            <a:r>
              <a:rPr sz="1300" b="1" dirty="0">
                <a:solidFill>
                  <a:srgbClr val="374D6F"/>
                </a:solidFill>
                <a:latin typeface="Courier New" panose="02070309020205020404" pitchFamily="49" charset="0"/>
                <a:cs typeface="Courier New" panose="02070309020205020404" pitchFamily="49" charset="0"/>
              </a:rPr>
              <a:t> </a:t>
            </a:r>
            <a:r>
              <a:rPr lang="es-MX" sz="1300" b="1" dirty="0">
                <a:solidFill>
                  <a:srgbClr val="374D6F"/>
                </a:solidFill>
                <a:latin typeface="Courier New" panose="02070309020205020404" pitchFamily="49" charset="0"/>
                <a:cs typeface="Courier New" panose="02070309020205020404" pitchFamily="49" charset="0"/>
              </a:rPr>
              <a:t>IGUALES</a:t>
            </a:r>
            <a:r>
              <a:rPr sz="1300" b="1" dirty="0">
                <a:solidFill>
                  <a:srgbClr val="374D6F"/>
                </a:solidFill>
                <a:latin typeface="Courier New" panose="02070309020205020404" pitchFamily="49" charset="0"/>
                <a:cs typeface="Courier New" panose="02070309020205020404" pitchFamily="49" charset="0"/>
              </a:rPr>
              <a:t> DE:</a:t>
            </a:r>
            <a:endParaRPr sz="1300" dirty="0">
              <a:solidFill>
                <a:srgbClr val="374D6F"/>
              </a:solidFill>
              <a:latin typeface="Courier New" panose="02070309020205020404" pitchFamily="49" charset="0"/>
              <a:cs typeface="Courier New" panose="02070309020205020404" pitchFamily="49" charset="0"/>
            </a:endParaRPr>
          </a:p>
        </p:txBody>
      </p:sp>
      <p:sp>
        <p:nvSpPr>
          <p:cNvPr id="45" name="object 45"/>
          <p:cNvSpPr txBox="1"/>
          <p:nvPr/>
        </p:nvSpPr>
        <p:spPr>
          <a:xfrm>
            <a:off x="6385547" y="1751046"/>
            <a:ext cx="1801373" cy="289823"/>
          </a:xfrm>
          <a:prstGeom prst="rect">
            <a:avLst/>
          </a:prstGeom>
        </p:spPr>
        <p:txBody>
          <a:bodyPr vert="horz" wrap="square" lIns="0" tIns="12700" rIns="0" bIns="0" rtlCol="0">
            <a:spAutoFit/>
          </a:bodyPr>
          <a:lstStyle/>
          <a:p>
            <a:pPr marL="12700">
              <a:spcBef>
                <a:spcPts val="100"/>
              </a:spcBef>
            </a:pPr>
            <a:r>
              <a:rPr lang="es-MX" sz="1800" b="1" dirty="0">
                <a:solidFill>
                  <a:srgbClr val="374D6F"/>
                </a:solidFill>
                <a:latin typeface="Courier New" panose="02070309020205020404" pitchFamily="49" charset="0"/>
                <a:cs typeface="Courier New" panose="02070309020205020404" pitchFamily="49" charset="0"/>
              </a:rPr>
              <a:t>5.876 </a:t>
            </a:r>
            <a:r>
              <a:rPr lang="es-CO" b="1" i="0" dirty="0">
                <a:solidFill>
                  <a:srgbClr val="374D6F"/>
                </a:solidFill>
                <a:effectLst/>
                <a:latin typeface="Courier New" panose="02070309020205020404" pitchFamily="49" charset="0"/>
                <a:cs typeface="Courier New" panose="02070309020205020404" pitchFamily="49" charset="0"/>
              </a:rPr>
              <a:t>£</a:t>
            </a:r>
            <a:endParaRPr sz="1800" dirty="0">
              <a:solidFill>
                <a:srgbClr val="374D6F"/>
              </a:solidFill>
              <a:latin typeface="Courier New" panose="02070309020205020404" pitchFamily="49" charset="0"/>
              <a:cs typeface="Courier New" panose="02070309020205020404" pitchFamily="49" charset="0"/>
            </a:endParaRPr>
          </a:p>
        </p:txBody>
      </p:sp>
      <p:sp>
        <p:nvSpPr>
          <p:cNvPr id="46" name="object 46"/>
          <p:cNvSpPr txBox="1"/>
          <p:nvPr/>
        </p:nvSpPr>
        <p:spPr>
          <a:xfrm>
            <a:off x="457480" y="2940050"/>
            <a:ext cx="3796560" cy="1161793"/>
          </a:xfrm>
          <a:prstGeom prst="rect">
            <a:avLst/>
          </a:prstGeom>
        </p:spPr>
        <p:txBody>
          <a:bodyPr vert="horz" wrap="square" lIns="0" tIns="88265" rIns="0" bIns="0" rtlCol="0">
            <a:spAutoFit/>
          </a:bodyPr>
          <a:lstStyle/>
          <a:p>
            <a:pPr marL="20955">
              <a:lnSpc>
                <a:spcPct val="100000"/>
              </a:lnSpc>
              <a:spcBef>
                <a:spcPts val="695"/>
              </a:spcBef>
            </a:pPr>
            <a:r>
              <a:rPr sz="1100" b="1" dirty="0">
                <a:solidFill>
                  <a:srgbClr val="D71C29"/>
                </a:solidFill>
                <a:latin typeface="Courier New" panose="02070309020205020404" pitchFamily="49" charset="0"/>
                <a:cs typeface="Courier New" panose="02070309020205020404" pitchFamily="49" charset="0"/>
              </a:rPr>
              <a:t>Banco</a:t>
            </a:r>
            <a:r>
              <a:rPr lang="es-MX" sz="1100" b="1" dirty="0">
                <a:solidFill>
                  <a:srgbClr val="D71C29"/>
                </a:solidFill>
                <a:latin typeface="Courier New" panose="02070309020205020404" pitchFamily="49" charset="0"/>
                <a:cs typeface="Courier New" panose="02070309020205020404" pitchFamily="49" charset="0"/>
              </a:rPr>
              <a:t>:</a:t>
            </a:r>
            <a:r>
              <a:rPr sz="1100" b="1" dirty="0">
                <a:solidFill>
                  <a:srgbClr val="D71C29"/>
                </a:solidFill>
                <a:latin typeface="Courier New" panose="02070309020205020404" pitchFamily="49" charset="0"/>
                <a:cs typeface="Courier New" panose="02070309020205020404" pitchFamily="49" charset="0"/>
              </a:rPr>
              <a:t> Santander Central Hispano (Madrid)</a:t>
            </a:r>
            <a:endParaRPr lang="es-MX" sz="1100" dirty="0">
              <a:solidFill>
                <a:srgbClr val="D71C29"/>
              </a:solidFill>
              <a:latin typeface="Courier New" panose="02070309020205020404" pitchFamily="49" charset="0"/>
              <a:cs typeface="Courier New" panose="02070309020205020404" pitchFamily="49" charset="0"/>
            </a:endParaRPr>
          </a:p>
          <a:p>
            <a:pPr marL="601980" marR="5080" indent="-577215">
              <a:lnSpc>
                <a:spcPts val="990"/>
              </a:lnSpc>
              <a:spcBef>
                <a:spcPts val="640"/>
              </a:spcBef>
            </a:pPr>
            <a:r>
              <a:rPr lang="es-MX" sz="950" b="1" spc="-15" dirty="0">
                <a:solidFill>
                  <a:srgbClr val="063772"/>
                </a:solidFill>
                <a:latin typeface="Courier New" panose="02070309020205020404" pitchFamily="49" charset="0"/>
                <a:cs typeface="Courier New" panose="02070309020205020404" pitchFamily="49" charset="0"/>
              </a:rPr>
              <a:t>TITULAR: </a:t>
            </a:r>
            <a:r>
              <a:rPr lang="es-MX" sz="950" dirty="0">
                <a:latin typeface="Courier New" panose="02070309020205020404" pitchFamily="49" charset="0"/>
                <a:ea typeface="Microsoft YaHei UI Light" panose="020B0502040204020203" pitchFamily="34" charset="-122"/>
                <a:cs typeface="Courier New" panose="02070309020205020404" pitchFamily="49" charset="0"/>
              </a:rPr>
              <a:t>ESCUELA DE LA SOCIEDAD DE ALTOS ESTUDIOS  JURÍDICO EMPRESARIALES EUROAMERICANOS</a:t>
            </a:r>
          </a:p>
          <a:p>
            <a:pPr marL="16510" marR="1000125" indent="-4445">
              <a:lnSpc>
                <a:spcPct val="93900"/>
              </a:lnSpc>
              <a:spcBef>
                <a:spcPts val="40"/>
              </a:spcBef>
            </a:pPr>
            <a:r>
              <a:rPr sz="950" b="1" dirty="0">
                <a:solidFill>
                  <a:srgbClr val="063772"/>
                </a:solidFill>
                <a:latin typeface="Courier New" panose="02070309020205020404" pitchFamily="49" charset="0"/>
                <a:cs typeface="Courier New" panose="02070309020205020404" pitchFamily="49" charset="0"/>
              </a:rPr>
              <a:t>Nº CUENTA: </a:t>
            </a:r>
            <a:r>
              <a:rPr sz="950" dirty="0">
                <a:latin typeface="Courier New" panose="02070309020205020404" pitchFamily="49" charset="0"/>
                <a:ea typeface="Microsoft YaHei UI Light" panose="020B0502040204020203" pitchFamily="34" charset="-122"/>
                <a:cs typeface="Courier New" panose="02070309020205020404" pitchFamily="49" charset="0"/>
              </a:rPr>
              <a:t>0049 3879 77 2814271882  </a:t>
            </a:r>
            <a:endParaRPr lang="es-MX" sz="950" dirty="0">
              <a:latin typeface="Courier New" panose="02070309020205020404" pitchFamily="49" charset="0"/>
              <a:ea typeface="Microsoft YaHei UI Light" panose="020B0502040204020203" pitchFamily="34" charset="-122"/>
              <a:cs typeface="Courier New" panose="02070309020205020404" pitchFamily="49" charset="0"/>
            </a:endParaRPr>
          </a:p>
          <a:p>
            <a:pPr marL="16510" marR="1000125" indent="-4445">
              <a:lnSpc>
                <a:spcPct val="93900"/>
              </a:lnSpc>
              <a:spcBef>
                <a:spcPts val="40"/>
              </a:spcBef>
            </a:pPr>
            <a:r>
              <a:rPr sz="950" b="1" dirty="0">
                <a:solidFill>
                  <a:srgbClr val="063772"/>
                </a:solidFill>
                <a:latin typeface="Courier New" panose="02070309020205020404" pitchFamily="49" charset="0"/>
                <a:cs typeface="Courier New" panose="02070309020205020404" pitchFamily="49" charset="0"/>
              </a:rPr>
              <a:t>IBAN: </a:t>
            </a:r>
            <a:r>
              <a:rPr sz="950" dirty="0">
                <a:latin typeface="Courier New" panose="02070309020205020404" pitchFamily="49" charset="0"/>
                <a:ea typeface="Microsoft YaHei UI Light" panose="020B0502040204020203" pitchFamily="34" charset="-122"/>
                <a:cs typeface="Courier New" panose="02070309020205020404" pitchFamily="49" charset="0"/>
              </a:rPr>
              <a:t>ES8800493879772814271882  </a:t>
            </a:r>
            <a:endParaRPr lang="es-MX" sz="950" dirty="0">
              <a:latin typeface="Courier New" panose="02070309020205020404" pitchFamily="49" charset="0"/>
              <a:ea typeface="Microsoft YaHei UI Light" panose="020B0502040204020203" pitchFamily="34" charset="-122"/>
              <a:cs typeface="Courier New" panose="02070309020205020404" pitchFamily="49" charset="0"/>
            </a:endParaRPr>
          </a:p>
          <a:p>
            <a:pPr marL="16510" marR="1000125" indent="-4445">
              <a:lnSpc>
                <a:spcPct val="93900"/>
              </a:lnSpc>
              <a:spcBef>
                <a:spcPts val="40"/>
              </a:spcBef>
            </a:pPr>
            <a:r>
              <a:rPr sz="950" b="1" dirty="0">
                <a:solidFill>
                  <a:srgbClr val="063772"/>
                </a:solidFill>
                <a:latin typeface="Courier New" panose="02070309020205020404" pitchFamily="49" charset="0"/>
                <a:cs typeface="Courier New" panose="02070309020205020404" pitchFamily="49" charset="0"/>
              </a:rPr>
              <a:t>CODIGO SWIFT: </a:t>
            </a:r>
            <a:r>
              <a:rPr sz="950" dirty="0">
                <a:latin typeface="Courier New" panose="02070309020205020404" pitchFamily="49" charset="0"/>
                <a:cs typeface="Courier New" panose="02070309020205020404" pitchFamily="49" charset="0"/>
              </a:rPr>
              <a:t>BSCHESMMXXX</a:t>
            </a:r>
          </a:p>
          <a:p>
            <a:pPr marL="16510">
              <a:lnSpc>
                <a:spcPts val="1055"/>
              </a:lnSpc>
            </a:pPr>
            <a:r>
              <a:rPr sz="950" b="1" dirty="0">
                <a:solidFill>
                  <a:srgbClr val="063772"/>
                </a:solidFill>
                <a:latin typeface="Courier New" panose="02070309020205020404" pitchFamily="49" charset="0"/>
                <a:cs typeface="Courier New" panose="02070309020205020404" pitchFamily="49" charset="0"/>
              </a:rPr>
              <a:t>CIF: </a:t>
            </a:r>
            <a:r>
              <a:rPr sz="950" dirty="0">
                <a:latin typeface="Courier New" panose="02070309020205020404" pitchFamily="49" charset="0"/>
                <a:cs typeface="Courier New" panose="02070309020205020404" pitchFamily="49" charset="0"/>
              </a:rPr>
              <a:t>B91978866</a:t>
            </a:r>
          </a:p>
        </p:txBody>
      </p:sp>
      <p:sp>
        <p:nvSpPr>
          <p:cNvPr id="49" name="object 49"/>
          <p:cNvSpPr txBox="1"/>
          <p:nvPr/>
        </p:nvSpPr>
        <p:spPr>
          <a:xfrm>
            <a:off x="4254040" y="348334"/>
            <a:ext cx="3386941" cy="1225977"/>
          </a:xfrm>
          <a:prstGeom prst="rect">
            <a:avLst/>
          </a:prstGeom>
        </p:spPr>
        <p:txBody>
          <a:bodyPr vert="horz" wrap="square" lIns="0" tIns="12700" rIns="0" bIns="0" rtlCol="0">
            <a:spAutoFit/>
          </a:bodyPr>
          <a:lstStyle/>
          <a:p>
            <a:pPr marL="12700" algn="r"/>
            <a:r>
              <a:rPr lang="es-CO" sz="3300" b="1" dirty="0">
                <a:solidFill>
                  <a:srgbClr val="063772"/>
                </a:solidFill>
                <a:latin typeface="Arial" panose="020B0604020202020204" pitchFamily="34" charset="0"/>
                <a:cs typeface="Arial" panose="020B0604020202020204" pitchFamily="34" charset="0"/>
              </a:rPr>
              <a:t>UNIVERSITARIA</a:t>
            </a:r>
            <a:endParaRPr lang="es-CO" sz="3300" dirty="0">
              <a:solidFill>
                <a:srgbClr val="063772"/>
              </a:solidFill>
              <a:latin typeface="Arial" panose="020B0604020202020204" pitchFamily="34" charset="0"/>
              <a:cs typeface="Arial" panose="020B0604020202020204" pitchFamily="34" charset="0"/>
            </a:endParaRPr>
          </a:p>
          <a:p>
            <a:pPr marL="768350" algn="r">
              <a:lnSpc>
                <a:spcPts val="2014"/>
              </a:lnSpc>
            </a:pPr>
            <a:r>
              <a:rPr sz="2000" b="1" dirty="0">
                <a:solidFill>
                  <a:srgbClr val="063772"/>
                </a:solidFill>
                <a:latin typeface="Arial"/>
                <a:cs typeface="Arial"/>
              </a:rPr>
              <a:t>PLAN </a:t>
            </a:r>
            <a:r>
              <a:rPr lang="es-MX" sz="2000" b="1" dirty="0">
                <a:solidFill>
                  <a:srgbClr val="063772"/>
                </a:solidFill>
                <a:latin typeface="Arial"/>
                <a:cs typeface="Arial"/>
              </a:rPr>
              <a:t>ANUAL</a:t>
            </a:r>
            <a:endParaRPr sz="2000" dirty="0">
              <a:solidFill>
                <a:srgbClr val="063772"/>
              </a:solidFill>
              <a:latin typeface="Arial"/>
              <a:cs typeface="Arial"/>
            </a:endParaRPr>
          </a:p>
          <a:p>
            <a:pPr marL="1854200" algn="r">
              <a:lnSpc>
                <a:spcPts val="3450"/>
              </a:lnSpc>
            </a:pPr>
            <a:r>
              <a:rPr sz="3000" b="1" dirty="0">
                <a:solidFill>
                  <a:srgbClr val="D71C29"/>
                </a:solidFill>
                <a:latin typeface="Arial"/>
                <a:cs typeface="Arial"/>
              </a:rPr>
              <a:t>#</a:t>
            </a:r>
            <a:r>
              <a:rPr lang="es-MX" sz="3000" b="1" dirty="0">
                <a:solidFill>
                  <a:srgbClr val="D71C29"/>
                </a:solidFill>
                <a:latin typeface="Arial"/>
                <a:cs typeface="Arial"/>
              </a:rPr>
              <a:t>80597</a:t>
            </a:r>
            <a:endParaRPr sz="3000" dirty="0">
              <a:solidFill>
                <a:srgbClr val="D71C29"/>
              </a:solidFill>
              <a:latin typeface="Arial"/>
              <a:cs typeface="Arial"/>
            </a:endParaRPr>
          </a:p>
        </p:txBody>
      </p:sp>
      <p:grpSp>
        <p:nvGrpSpPr>
          <p:cNvPr id="50" name="object 50"/>
          <p:cNvGrpSpPr/>
          <p:nvPr/>
        </p:nvGrpSpPr>
        <p:grpSpPr>
          <a:xfrm>
            <a:off x="451107" y="1581915"/>
            <a:ext cx="6977380" cy="1316990"/>
            <a:chOff x="451107" y="1581915"/>
            <a:chExt cx="6977380" cy="1316990"/>
          </a:xfrm>
        </p:grpSpPr>
        <p:pic>
          <p:nvPicPr>
            <p:cNvPr id="51" name="object 51"/>
            <p:cNvPicPr/>
            <p:nvPr/>
          </p:nvPicPr>
          <p:blipFill>
            <a:blip r:embed="rId12" cstate="print"/>
            <a:stretch>
              <a:fillRect/>
            </a:stretch>
          </p:blipFill>
          <p:spPr>
            <a:xfrm>
              <a:off x="4495799" y="1581915"/>
              <a:ext cx="2916940" cy="3040"/>
            </a:xfrm>
            <a:prstGeom prst="rect">
              <a:avLst/>
            </a:prstGeom>
          </p:spPr>
        </p:pic>
        <p:pic>
          <p:nvPicPr>
            <p:cNvPr id="52" name="object 52"/>
            <p:cNvPicPr/>
            <p:nvPr/>
          </p:nvPicPr>
          <p:blipFill>
            <a:blip r:embed="rId13" cstate="print"/>
            <a:stretch>
              <a:fillRect/>
            </a:stretch>
          </p:blipFill>
          <p:spPr>
            <a:xfrm>
              <a:off x="832104" y="2136645"/>
              <a:ext cx="1895854" cy="758955"/>
            </a:xfrm>
            <a:prstGeom prst="rect">
              <a:avLst/>
            </a:prstGeom>
          </p:spPr>
        </p:pic>
        <p:pic>
          <p:nvPicPr>
            <p:cNvPr id="53" name="object 53"/>
            <p:cNvPicPr/>
            <p:nvPr/>
          </p:nvPicPr>
          <p:blipFill>
            <a:blip r:embed="rId14" cstate="print"/>
            <a:stretch>
              <a:fillRect/>
            </a:stretch>
          </p:blipFill>
          <p:spPr>
            <a:xfrm>
              <a:off x="5532126" y="2545082"/>
              <a:ext cx="1895854" cy="353570"/>
            </a:xfrm>
            <a:prstGeom prst="rect">
              <a:avLst/>
            </a:prstGeom>
          </p:spPr>
        </p:pic>
        <p:pic>
          <p:nvPicPr>
            <p:cNvPr id="54" name="object 54"/>
            <p:cNvPicPr/>
            <p:nvPr/>
          </p:nvPicPr>
          <p:blipFill>
            <a:blip r:embed="rId14" cstate="print"/>
            <a:stretch>
              <a:fillRect/>
            </a:stretch>
          </p:blipFill>
          <p:spPr>
            <a:xfrm>
              <a:off x="3197355" y="2542029"/>
              <a:ext cx="1895854" cy="353571"/>
            </a:xfrm>
            <a:prstGeom prst="rect">
              <a:avLst/>
            </a:prstGeom>
          </p:spPr>
        </p:pic>
        <p:pic>
          <p:nvPicPr>
            <p:cNvPr id="55" name="object 55"/>
            <p:cNvPicPr/>
            <p:nvPr/>
          </p:nvPicPr>
          <p:blipFill>
            <a:blip r:embed="rId14" cstate="print"/>
            <a:stretch>
              <a:fillRect/>
            </a:stretch>
          </p:blipFill>
          <p:spPr>
            <a:xfrm>
              <a:off x="3197355" y="2136645"/>
              <a:ext cx="1895854" cy="353571"/>
            </a:xfrm>
            <a:prstGeom prst="rect">
              <a:avLst/>
            </a:prstGeom>
          </p:spPr>
        </p:pic>
        <p:pic>
          <p:nvPicPr>
            <p:cNvPr id="56" name="object 56"/>
            <p:cNvPicPr/>
            <p:nvPr/>
          </p:nvPicPr>
          <p:blipFill>
            <a:blip r:embed="rId15" cstate="print"/>
            <a:stretch>
              <a:fillRect/>
            </a:stretch>
          </p:blipFill>
          <p:spPr>
            <a:xfrm>
              <a:off x="481587" y="2136645"/>
              <a:ext cx="445009" cy="758955"/>
            </a:xfrm>
            <a:prstGeom prst="rect">
              <a:avLst/>
            </a:prstGeom>
          </p:spPr>
        </p:pic>
        <p:pic>
          <p:nvPicPr>
            <p:cNvPr id="57" name="object 57"/>
            <p:cNvPicPr/>
            <p:nvPr/>
          </p:nvPicPr>
          <p:blipFill>
            <a:blip r:embed="rId16" cstate="print"/>
            <a:stretch>
              <a:fillRect/>
            </a:stretch>
          </p:blipFill>
          <p:spPr>
            <a:xfrm>
              <a:off x="451107" y="2136645"/>
              <a:ext cx="445009" cy="758955"/>
            </a:xfrm>
            <a:prstGeom prst="rect">
              <a:avLst/>
            </a:prstGeom>
          </p:spPr>
        </p:pic>
        <p:pic>
          <p:nvPicPr>
            <p:cNvPr id="58" name="object 58"/>
            <p:cNvPicPr/>
            <p:nvPr/>
          </p:nvPicPr>
          <p:blipFill>
            <a:blip r:embed="rId17" cstate="print"/>
            <a:stretch>
              <a:fillRect/>
            </a:stretch>
          </p:blipFill>
          <p:spPr>
            <a:xfrm>
              <a:off x="5178554" y="2544128"/>
              <a:ext cx="446054" cy="353377"/>
            </a:xfrm>
            <a:prstGeom prst="rect">
              <a:avLst/>
            </a:prstGeom>
          </p:spPr>
        </p:pic>
        <p:pic>
          <p:nvPicPr>
            <p:cNvPr id="59" name="object 59"/>
            <p:cNvPicPr/>
            <p:nvPr/>
          </p:nvPicPr>
          <p:blipFill>
            <a:blip r:embed="rId18" cstate="print"/>
            <a:stretch>
              <a:fillRect/>
            </a:stretch>
          </p:blipFill>
          <p:spPr>
            <a:xfrm>
              <a:off x="5148074" y="2544128"/>
              <a:ext cx="446054" cy="353377"/>
            </a:xfrm>
            <a:prstGeom prst="rect">
              <a:avLst/>
            </a:prstGeom>
          </p:spPr>
        </p:pic>
        <p:pic>
          <p:nvPicPr>
            <p:cNvPr id="60" name="object 60"/>
            <p:cNvPicPr/>
            <p:nvPr/>
          </p:nvPicPr>
          <p:blipFill>
            <a:blip r:embed="rId17" cstate="print"/>
            <a:stretch>
              <a:fillRect/>
            </a:stretch>
          </p:blipFill>
          <p:spPr>
            <a:xfrm>
              <a:off x="2843784" y="2543175"/>
              <a:ext cx="446053" cy="353378"/>
            </a:xfrm>
            <a:prstGeom prst="rect">
              <a:avLst/>
            </a:prstGeom>
          </p:spPr>
        </p:pic>
        <p:pic>
          <p:nvPicPr>
            <p:cNvPr id="61" name="object 61"/>
            <p:cNvPicPr/>
            <p:nvPr/>
          </p:nvPicPr>
          <p:blipFill>
            <a:blip r:embed="rId18" cstate="print"/>
            <a:stretch>
              <a:fillRect/>
            </a:stretch>
          </p:blipFill>
          <p:spPr>
            <a:xfrm>
              <a:off x="2813304" y="2543175"/>
              <a:ext cx="446053" cy="353378"/>
            </a:xfrm>
            <a:prstGeom prst="rect">
              <a:avLst/>
            </a:prstGeom>
          </p:spPr>
        </p:pic>
        <p:pic>
          <p:nvPicPr>
            <p:cNvPr id="62" name="object 62"/>
            <p:cNvPicPr/>
            <p:nvPr/>
          </p:nvPicPr>
          <p:blipFill>
            <a:blip r:embed="rId19" cstate="print"/>
            <a:stretch>
              <a:fillRect/>
            </a:stretch>
          </p:blipFill>
          <p:spPr>
            <a:xfrm>
              <a:off x="2845781" y="2136838"/>
              <a:ext cx="446053" cy="353378"/>
            </a:xfrm>
            <a:prstGeom prst="rect">
              <a:avLst/>
            </a:prstGeom>
          </p:spPr>
        </p:pic>
        <p:pic>
          <p:nvPicPr>
            <p:cNvPr id="63" name="object 63"/>
            <p:cNvPicPr/>
            <p:nvPr/>
          </p:nvPicPr>
          <p:blipFill>
            <a:blip r:embed="rId20" cstate="print"/>
            <a:stretch>
              <a:fillRect/>
            </a:stretch>
          </p:blipFill>
          <p:spPr>
            <a:xfrm>
              <a:off x="2815301" y="2136838"/>
              <a:ext cx="446053" cy="353378"/>
            </a:xfrm>
            <a:prstGeom prst="rect">
              <a:avLst/>
            </a:prstGeom>
          </p:spPr>
        </p:pic>
      </p:grpSp>
      <p:sp>
        <p:nvSpPr>
          <p:cNvPr id="64" name="object 64"/>
          <p:cNvSpPr txBox="1"/>
          <p:nvPr/>
        </p:nvSpPr>
        <p:spPr>
          <a:xfrm>
            <a:off x="959619" y="2330450"/>
            <a:ext cx="1649628" cy="351378"/>
          </a:xfrm>
          <a:prstGeom prst="rect">
            <a:avLst/>
          </a:prstGeom>
        </p:spPr>
        <p:txBody>
          <a:bodyPr vert="horz" wrap="square" lIns="0" tIns="12700" rIns="0" bIns="0" rtlCol="0">
            <a:spAutoFit/>
          </a:bodyPr>
          <a:lstStyle/>
          <a:p>
            <a:pPr marL="12700" marR="5080">
              <a:lnSpc>
                <a:spcPct val="100000"/>
              </a:lnSpc>
              <a:spcBef>
                <a:spcPts val="100"/>
              </a:spcBef>
            </a:pPr>
            <a:r>
              <a:rPr sz="1100" dirty="0">
                <a:latin typeface="Calibri Light" panose="020F0302020204030204" pitchFamily="34" charset="0"/>
                <a:cs typeface="Calibri Light" panose="020F0302020204030204" pitchFamily="34" charset="0"/>
              </a:rPr>
              <a:t>Av. Rep. Argentina 1-7  CP41930, Sevilla España</a:t>
            </a:r>
            <a:r>
              <a:rPr sz="1100" spc="-30" dirty="0">
                <a:latin typeface="Microsoft Sans Serif"/>
                <a:cs typeface="Microsoft Sans Serif"/>
              </a:rPr>
              <a:t>.</a:t>
            </a:r>
            <a:endParaRPr sz="1100" dirty="0">
              <a:latin typeface="Microsoft Sans Serif"/>
              <a:cs typeface="Microsoft Sans Serif"/>
            </a:endParaRPr>
          </a:p>
        </p:txBody>
      </p:sp>
      <p:sp>
        <p:nvSpPr>
          <p:cNvPr id="66" name="object 66"/>
          <p:cNvSpPr txBox="1"/>
          <p:nvPr/>
        </p:nvSpPr>
        <p:spPr>
          <a:xfrm>
            <a:off x="3334008" y="2624282"/>
            <a:ext cx="1444517" cy="182101"/>
          </a:xfrm>
          <a:prstGeom prst="rect">
            <a:avLst/>
          </a:prstGeom>
        </p:spPr>
        <p:txBody>
          <a:bodyPr vert="horz" wrap="square" lIns="0" tIns="12700" rIns="0" bIns="0" rtlCol="0">
            <a:spAutoFit/>
          </a:bodyPr>
          <a:lstStyle/>
          <a:p>
            <a:pPr marL="12700">
              <a:lnSpc>
                <a:spcPct val="100000"/>
              </a:lnSpc>
              <a:spcBef>
                <a:spcPts val="100"/>
              </a:spcBef>
            </a:pPr>
            <a:r>
              <a:rPr lang="es-MX" sz="1100" dirty="0">
                <a:latin typeface="Calibri Light" panose="020F0302020204030204" pitchFamily="34" charset="0"/>
                <a:cs typeface="Calibri Light" panose="020F0302020204030204" pitchFamily="34" charset="0"/>
              </a:rPr>
              <a:t>www.saejee.university</a:t>
            </a:r>
            <a:endParaRPr sz="1100" dirty="0">
              <a:latin typeface="Calibri Light" panose="020F0302020204030204" pitchFamily="34" charset="0"/>
              <a:cs typeface="Calibri Light" panose="020F0302020204030204" pitchFamily="34" charset="0"/>
            </a:endParaRPr>
          </a:p>
        </p:txBody>
      </p:sp>
      <p:sp>
        <p:nvSpPr>
          <p:cNvPr id="67" name="object 67"/>
          <p:cNvSpPr txBox="1"/>
          <p:nvPr/>
        </p:nvSpPr>
        <p:spPr>
          <a:xfrm>
            <a:off x="3327943" y="2218912"/>
            <a:ext cx="1091565" cy="182101"/>
          </a:xfrm>
          <a:prstGeom prst="rect">
            <a:avLst/>
          </a:prstGeom>
        </p:spPr>
        <p:txBody>
          <a:bodyPr vert="horz" wrap="square" lIns="0" tIns="12700" rIns="0" bIns="0" rtlCol="0">
            <a:spAutoFit/>
          </a:bodyPr>
          <a:lstStyle/>
          <a:p>
            <a:pPr marL="12700">
              <a:lnSpc>
                <a:spcPct val="100000"/>
              </a:lnSpc>
              <a:spcBef>
                <a:spcPts val="100"/>
              </a:spcBef>
            </a:pPr>
            <a:r>
              <a:rPr sz="1100" spc="5" dirty="0">
                <a:latin typeface="Calibri Light" panose="020F0302020204030204" pitchFamily="34" charset="0"/>
                <a:cs typeface="Calibri Light" panose="020F0302020204030204" pitchFamily="34" charset="0"/>
              </a:rPr>
              <a:t>+34</a:t>
            </a:r>
            <a:r>
              <a:rPr sz="1100" spc="-40" dirty="0">
                <a:latin typeface="Calibri Light" panose="020F0302020204030204" pitchFamily="34" charset="0"/>
                <a:cs typeface="Calibri Light" panose="020F0302020204030204" pitchFamily="34" charset="0"/>
              </a:rPr>
              <a:t> </a:t>
            </a:r>
            <a:r>
              <a:rPr sz="1100" spc="15" dirty="0">
                <a:latin typeface="Calibri Light" panose="020F0302020204030204" pitchFamily="34" charset="0"/>
                <a:cs typeface="Calibri Light" panose="020F0302020204030204" pitchFamily="34" charset="0"/>
              </a:rPr>
              <a:t>648</a:t>
            </a:r>
            <a:r>
              <a:rPr sz="1100" spc="-35" dirty="0">
                <a:latin typeface="Calibri Light" panose="020F0302020204030204" pitchFamily="34" charset="0"/>
                <a:cs typeface="Calibri Light" panose="020F0302020204030204" pitchFamily="34" charset="0"/>
              </a:rPr>
              <a:t> </a:t>
            </a:r>
            <a:r>
              <a:rPr sz="1100" spc="15" dirty="0">
                <a:latin typeface="Calibri Light" panose="020F0302020204030204" pitchFamily="34" charset="0"/>
                <a:cs typeface="Calibri Light" panose="020F0302020204030204" pitchFamily="34" charset="0"/>
              </a:rPr>
              <a:t>666</a:t>
            </a:r>
            <a:r>
              <a:rPr sz="1100" spc="-35" dirty="0">
                <a:latin typeface="Calibri Light" panose="020F0302020204030204" pitchFamily="34" charset="0"/>
                <a:cs typeface="Calibri Light" panose="020F0302020204030204" pitchFamily="34" charset="0"/>
              </a:rPr>
              <a:t> </a:t>
            </a:r>
            <a:r>
              <a:rPr sz="1100" spc="15" dirty="0">
                <a:latin typeface="Calibri Light" panose="020F0302020204030204" pitchFamily="34" charset="0"/>
                <a:cs typeface="Calibri Light" panose="020F0302020204030204" pitchFamily="34" charset="0"/>
              </a:rPr>
              <a:t>984</a:t>
            </a:r>
            <a:endParaRPr sz="1100" dirty="0">
              <a:latin typeface="Calibri Light" panose="020F0302020204030204" pitchFamily="34" charset="0"/>
              <a:cs typeface="Calibri Light" panose="020F0302020204030204" pitchFamily="34" charset="0"/>
            </a:endParaRPr>
          </a:p>
        </p:txBody>
      </p:sp>
      <p:grpSp>
        <p:nvGrpSpPr>
          <p:cNvPr id="68" name="object 68"/>
          <p:cNvGrpSpPr/>
          <p:nvPr/>
        </p:nvGrpSpPr>
        <p:grpSpPr>
          <a:xfrm>
            <a:off x="596047" y="2377443"/>
            <a:ext cx="4854575" cy="469265"/>
            <a:chOff x="596047" y="2377443"/>
            <a:chExt cx="4854575" cy="469265"/>
          </a:xfrm>
        </p:grpSpPr>
        <p:pic>
          <p:nvPicPr>
            <p:cNvPr id="69" name="object 69"/>
            <p:cNvPicPr/>
            <p:nvPr/>
          </p:nvPicPr>
          <p:blipFill>
            <a:blip r:embed="rId21" cstate="print"/>
            <a:stretch>
              <a:fillRect/>
            </a:stretch>
          </p:blipFill>
          <p:spPr>
            <a:xfrm>
              <a:off x="596047" y="2377443"/>
              <a:ext cx="126492" cy="184514"/>
            </a:xfrm>
            <a:prstGeom prst="rect">
              <a:avLst/>
            </a:prstGeom>
          </p:spPr>
        </p:pic>
        <p:pic>
          <p:nvPicPr>
            <p:cNvPr id="70" name="object 70"/>
            <p:cNvPicPr/>
            <p:nvPr/>
          </p:nvPicPr>
          <p:blipFill>
            <a:blip r:embed="rId22" cstate="print"/>
            <a:stretch>
              <a:fillRect/>
            </a:stretch>
          </p:blipFill>
          <p:spPr>
            <a:xfrm>
              <a:off x="5260384" y="2672966"/>
              <a:ext cx="189731" cy="135317"/>
            </a:xfrm>
            <a:prstGeom prst="rect">
              <a:avLst/>
            </a:prstGeom>
          </p:spPr>
        </p:pic>
        <p:pic>
          <p:nvPicPr>
            <p:cNvPr id="71" name="object 71"/>
            <p:cNvPicPr/>
            <p:nvPr/>
          </p:nvPicPr>
          <p:blipFill>
            <a:blip r:embed="rId23" cstate="print"/>
            <a:stretch>
              <a:fillRect/>
            </a:stretch>
          </p:blipFill>
          <p:spPr>
            <a:xfrm>
              <a:off x="2895623" y="2592334"/>
              <a:ext cx="252946" cy="254131"/>
            </a:xfrm>
            <a:prstGeom prst="rect">
              <a:avLst/>
            </a:prstGeom>
          </p:spPr>
        </p:pic>
      </p:grpSp>
      <p:sp>
        <p:nvSpPr>
          <p:cNvPr id="72" name="object 72"/>
          <p:cNvSpPr txBox="1"/>
          <p:nvPr/>
        </p:nvSpPr>
        <p:spPr>
          <a:xfrm>
            <a:off x="2633783" y="9844326"/>
            <a:ext cx="948055" cy="193675"/>
          </a:xfrm>
          <a:prstGeom prst="rect">
            <a:avLst/>
          </a:prstGeom>
        </p:spPr>
        <p:txBody>
          <a:bodyPr vert="horz" wrap="square" lIns="0" tIns="12700" rIns="0" bIns="0" rtlCol="0">
            <a:spAutoFit/>
          </a:bodyPr>
          <a:lstStyle/>
          <a:p>
            <a:pPr marL="12700">
              <a:lnSpc>
                <a:spcPct val="100000"/>
              </a:lnSpc>
              <a:spcBef>
                <a:spcPts val="100"/>
              </a:spcBef>
            </a:pPr>
            <a:r>
              <a:rPr sz="1100" dirty="0">
                <a:latin typeface="Microsoft Sans Serif"/>
                <a:cs typeface="Microsoft Sans Serif"/>
              </a:rPr>
              <a:t>Facturado</a:t>
            </a:r>
            <a:r>
              <a:rPr sz="1100" spc="-50" dirty="0">
                <a:latin typeface="Microsoft Sans Serif"/>
                <a:cs typeface="Microsoft Sans Serif"/>
              </a:rPr>
              <a:t> </a:t>
            </a:r>
            <a:r>
              <a:rPr sz="1100" spc="20" dirty="0">
                <a:latin typeface="Microsoft Sans Serif"/>
                <a:cs typeface="Microsoft Sans Serif"/>
              </a:rPr>
              <a:t>por:</a:t>
            </a:r>
            <a:endParaRPr sz="1100">
              <a:latin typeface="Microsoft Sans Serif"/>
              <a:cs typeface="Microsoft Sans Serif"/>
            </a:endParaRPr>
          </a:p>
        </p:txBody>
      </p:sp>
      <p:sp>
        <p:nvSpPr>
          <p:cNvPr id="73" name="object 73"/>
          <p:cNvSpPr txBox="1"/>
          <p:nvPr/>
        </p:nvSpPr>
        <p:spPr>
          <a:xfrm>
            <a:off x="5064308" y="9841817"/>
            <a:ext cx="998855" cy="193675"/>
          </a:xfrm>
          <a:prstGeom prst="rect">
            <a:avLst/>
          </a:prstGeom>
        </p:spPr>
        <p:txBody>
          <a:bodyPr vert="horz" wrap="square" lIns="0" tIns="12700" rIns="0" bIns="0" rtlCol="0">
            <a:spAutoFit/>
          </a:bodyPr>
          <a:lstStyle/>
          <a:p>
            <a:pPr marL="12700">
              <a:lnSpc>
                <a:spcPct val="100000"/>
              </a:lnSpc>
              <a:spcBef>
                <a:spcPts val="100"/>
              </a:spcBef>
            </a:pPr>
            <a:r>
              <a:rPr sz="1100" spc="10" dirty="0">
                <a:latin typeface="Microsoft Sans Serif"/>
                <a:cs typeface="Microsoft Sans Serif"/>
              </a:rPr>
              <a:t>Autorizado</a:t>
            </a:r>
            <a:r>
              <a:rPr sz="1100" spc="-60" dirty="0">
                <a:latin typeface="Microsoft Sans Serif"/>
                <a:cs typeface="Microsoft Sans Serif"/>
              </a:rPr>
              <a:t> </a:t>
            </a:r>
            <a:r>
              <a:rPr sz="1100" spc="20" dirty="0">
                <a:latin typeface="Microsoft Sans Serif"/>
                <a:cs typeface="Microsoft Sans Serif"/>
              </a:rPr>
              <a:t>por:</a:t>
            </a:r>
            <a:endParaRPr sz="1100" dirty="0">
              <a:latin typeface="Microsoft Sans Serif"/>
              <a:cs typeface="Microsoft Sans Serif"/>
            </a:endParaRPr>
          </a:p>
        </p:txBody>
      </p:sp>
      <p:sp>
        <p:nvSpPr>
          <p:cNvPr id="74" name="object 49">
            <a:extLst>
              <a:ext uri="{FF2B5EF4-FFF2-40B4-BE49-F238E27FC236}">
                <a16:creationId xmlns:a16="http://schemas.microsoft.com/office/drawing/2014/main" id="{2E5505F8-64F8-4EF4-85CA-E3DC22C3B9F3}"/>
              </a:ext>
            </a:extLst>
          </p:cNvPr>
          <p:cNvSpPr txBox="1"/>
          <p:nvPr/>
        </p:nvSpPr>
        <p:spPr>
          <a:xfrm>
            <a:off x="4205145" y="-34765"/>
            <a:ext cx="3386941" cy="520655"/>
          </a:xfrm>
          <a:prstGeom prst="rect">
            <a:avLst/>
          </a:prstGeom>
        </p:spPr>
        <p:txBody>
          <a:bodyPr vert="horz" wrap="square" lIns="0" tIns="12700" rIns="0" bIns="0" rtlCol="0">
            <a:spAutoFit/>
          </a:bodyPr>
          <a:lstStyle/>
          <a:p>
            <a:pPr marL="12700" algn="r"/>
            <a:r>
              <a:rPr lang="es-CO" sz="3300" b="1" dirty="0">
                <a:solidFill>
                  <a:srgbClr val="063772"/>
                </a:solidFill>
                <a:latin typeface="Arial" panose="020B0604020202020204" pitchFamily="34" charset="0"/>
                <a:cs typeface="Arial" panose="020B0604020202020204" pitchFamily="34" charset="0"/>
              </a:rPr>
              <a:t>PROPUESTA</a:t>
            </a:r>
          </a:p>
        </p:txBody>
      </p:sp>
      <p:sp>
        <p:nvSpPr>
          <p:cNvPr id="77" name="object 66">
            <a:extLst>
              <a:ext uri="{FF2B5EF4-FFF2-40B4-BE49-F238E27FC236}">
                <a16:creationId xmlns:a16="http://schemas.microsoft.com/office/drawing/2014/main" id="{3BB777AC-B905-438A-A68F-E607BF75EA32}"/>
              </a:ext>
            </a:extLst>
          </p:cNvPr>
          <p:cNvSpPr txBox="1"/>
          <p:nvPr/>
        </p:nvSpPr>
        <p:spPr>
          <a:xfrm>
            <a:off x="5715000" y="2635250"/>
            <a:ext cx="1659629" cy="182101"/>
          </a:xfrm>
          <a:prstGeom prst="rect">
            <a:avLst/>
          </a:prstGeom>
        </p:spPr>
        <p:txBody>
          <a:bodyPr vert="horz" wrap="square" lIns="0" tIns="12700" rIns="0" bIns="0" rtlCol="0">
            <a:spAutoFit/>
          </a:bodyPr>
          <a:lstStyle/>
          <a:p>
            <a:pPr marL="12700">
              <a:lnSpc>
                <a:spcPct val="100000"/>
              </a:lnSpc>
              <a:spcBef>
                <a:spcPts val="100"/>
              </a:spcBef>
            </a:pPr>
            <a:r>
              <a:rPr lang="es-MX" sz="1100" dirty="0" err="1">
                <a:latin typeface="Calibri Light" panose="020F0302020204030204" pitchFamily="34" charset="0"/>
                <a:cs typeface="Calibri Light" panose="020F0302020204030204" pitchFamily="34" charset="0"/>
              </a:rPr>
              <a:t>informa@saejee.university</a:t>
            </a:r>
            <a:endParaRPr sz="1100" dirty="0">
              <a:latin typeface="Calibri Light" panose="020F0302020204030204" pitchFamily="34" charset="0"/>
              <a:cs typeface="Calibri Light" panose="020F0302020204030204" pitchFamily="34" charset="0"/>
            </a:endParaRPr>
          </a:p>
        </p:txBody>
      </p:sp>
      <p:sp>
        <p:nvSpPr>
          <p:cNvPr id="79" name="object 31">
            <a:extLst>
              <a:ext uri="{FF2B5EF4-FFF2-40B4-BE49-F238E27FC236}">
                <a16:creationId xmlns:a16="http://schemas.microsoft.com/office/drawing/2014/main" id="{0A58683C-C706-44B5-8DF5-F74652E8C833}"/>
              </a:ext>
            </a:extLst>
          </p:cNvPr>
          <p:cNvSpPr txBox="1"/>
          <p:nvPr/>
        </p:nvSpPr>
        <p:spPr>
          <a:xfrm>
            <a:off x="76293" y="5302250"/>
            <a:ext cx="4343307" cy="719428"/>
          </a:xfrm>
          <a:prstGeom prst="rect">
            <a:avLst/>
          </a:prstGeom>
        </p:spPr>
        <p:txBody>
          <a:bodyPr vert="horz" wrap="square" lIns="0" tIns="12700" rIns="0" bIns="0" rtlCol="0">
            <a:spAutoFit/>
          </a:bodyPr>
          <a:lstStyle/>
          <a:p>
            <a:pPr marL="24765">
              <a:lnSpc>
                <a:spcPts val="1425"/>
              </a:lnSpc>
              <a:spcBef>
                <a:spcPts val="100"/>
              </a:spcBef>
            </a:pPr>
            <a:r>
              <a:rPr lang="es-MX" sz="1200" b="1" spc="10" dirty="0">
                <a:solidFill>
                  <a:srgbClr val="063772"/>
                </a:solidFill>
                <a:latin typeface="Courier New" panose="02070309020205020404" pitchFamily="49" charset="0"/>
                <a:cs typeface="Courier New" panose="02070309020205020404" pitchFamily="49" charset="0"/>
              </a:rPr>
              <a:t>Derechos de Matrícula</a:t>
            </a:r>
            <a:endParaRPr lang="es-MX" sz="1200" b="1" dirty="0">
              <a:solidFill>
                <a:srgbClr val="063772"/>
              </a:solidFill>
              <a:latin typeface="Courier New" panose="02070309020205020404" pitchFamily="49" charset="0"/>
              <a:cs typeface="Courier New" panose="02070309020205020404" pitchFamily="49" charset="0"/>
            </a:endParaRPr>
          </a:p>
          <a:p>
            <a:pPr marL="29209" marR="95250">
              <a:lnSpc>
                <a:spcPts val="800"/>
              </a:lnSpc>
              <a:spcBef>
                <a:spcPts val="140"/>
              </a:spcBef>
            </a:pPr>
            <a:r>
              <a:rPr lang="es-MX" sz="700" dirty="0">
                <a:latin typeface="Courier New" panose="02070309020205020404" pitchFamily="49" charset="0"/>
                <a:cs typeface="Courier New" panose="02070309020205020404" pitchFamily="49" charset="0"/>
              </a:rPr>
              <a:t>El admitido </a:t>
            </a:r>
            <a:r>
              <a:rPr lang="es-MX" sz="700" dirty="0" err="1">
                <a:latin typeface="Courier New" panose="02070309020205020404" pitchFamily="49" charset="0"/>
                <a:cs typeface="Courier New" panose="02070309020205020404" pitchFamily="49" charset="0"/>
              </a:rPr>
              <a:t>oﬁcializa</a:t>
            </a:r>
            <a:r>
              <a:rPr lang="es-MX" sz="700" dirty="0">
                <a:latin typeface="Courier New" panose="02070309020205020404" pitchFamily="49" charset="0"/>
                <a:cs typeface="Courier New" panose="02070309020205020404" pitchFamily="49" charset="0"/>
              </a:rPr>
              <a:t> su vinculación como  estudiante de la Universidad. La matrícula deberá realizarse una sola vez en toda la colegiatura del programa. Además de las tasas académicas los universitarios deben abonar  otros gastos como secretaría, coste unitario de los créditos, tasas de inscripción, apertura de expediente académico y tasas académicas por la actividad docente.</a:t>
            </a:r>
          </a:p>
        </p:txBody>
      </p:sp>
      <p:sp>
        <p:nvSpPr>
          <p:cNvPr id="80" name="object 31">
            <a:extLst>
              <a:ext uri="{FF2B5EF4-FFF2-40B4-BE49-F238E27FC236}">
                <a16:creationId xmlns:a16="http://schemas.microsoft.com/office/drawing/2014/main" id="{447E6B89-D3D9-4B22-9ABD-1E79F177537B}"/>
              </a:ext>
            </a:extLst>
          </p:cNvPr>
          <p:cNvSpPr txBox="1"/>
          <p:nvPr/>
        </p:nvSpPr>
        <p:spPr>
          <a:xfrm>
            <a:off x="76293" y="6030622"/>
            <a:ext cx="4343307" cy="719428"/>
          </a:xfrm>
          <a:prstGeom prst="rect">
            <a:avLst/>
          </a:prstGeom>
        </p:spPr>
        <p:txBody>
          <a:bodyPr vert="horz" wrap="square" lIns="0" tIns="12700" rIns="0" bIns="0" rtlCol="0">
            <a:spAutoFit/>
          </a:bodyPr>
          <a:lstStyle/>
          <a:p>
            <a:pPr marL="24765">
              <a:lnSpc>
                <a:spcPts val="1425"/>
              </a:lnSpc>
              <a:spcBef>
                <a:spcPts val="100"/>
              </a:spcBef>
            </a:pPr>
            <a:r>
              <a:rPr lang="es-MX" sz="1200" b="1" spc="10" dirty="0">
                <a:solidFill>
                  <a:srgbClr val="063772"/>
                </a:solidFill>
                <a:latin typeface="Courier New" panose="02070309020205020404" pitchFamily="49" charset="0"/>
                <a:cs typeface="Courier New" panose="02070309020205020404" pitchFamily="49" charset="0"/>
              </a:rPr>
              <a:t>Arancel por toda la Colegiatura</a:t>
            </a:r>
          </a:p>
          <a:p>
            <a:pPr marL="29209" marR="95250">
              <a:lnSpc>
                <a:spcPts val="800"/>
              </a:lnSpc>
              <a:spcBef>
                <a:spcPts val="140"/>
              </a:spcBef>
            </a:pPr>
            <a:r>
              <a:rPr lang="es-MX" sz="700" dirty="0">
                <a:latin typeface="Courier New" panose="02070309020205020404" pitchFamily="49" charset="0"/>
                <a:cs typeface="Courier New" panose="02070309020205020404" pitchFamily="49" charset="0"/>
              </a:rPr>
              <a:t>El Arancel es un derecho que deben pagar los estudiantes por los servicios que les ofrece  la Universidad, el cual se hará exigible. La cantidad del Arancel podrá pagarse al contado, anual, semestral, trimestral, mensual o por materia, accediendo a descuentos, o bien, dividiendo el arancel universitario  en un máximo de diez cuotas. No incluye la matrícula.</a:t>
            </a:r>
          </a:p>
        </p:txBody>
      </p:sp>
      <p:sp>
        <p:nvSpPr>
          <p:cNvPr id="81" name="object 31">
            <a:extLst>
              <a:ext uri="{FF2B5EF4-FFF2-40B4-BE49-F238E27FC236}">
                <a16:creationId xmlns:a16="http://schemas.microsoft.com/office/drawing/2014/main" id="{18079B1F-8C04-4F67-AC30-678A8F3DF063}"/>
              </a:ext>
            </a:extLst>
          </p:cNvPr>
          <p:cNvSpPr txBox="1"/>
          <p:nvPr/>
        </p:nvSpPr>
        <p:spPr>
          <a:xfrm>
            <a:off x="76200" y="6750050"/>
            <a:ext cx="4343307" cy="732252"/>
          </a:xfrm>
          <a:prstGeom prst="rect">
            <a:avLst/>
          </a:prstGeom>
        </p:spPr>
        <p:txBody>
          <a:bodyPr vert="horz" wrap="square" lIns="0" tIns="12700" rIns="0" bIns="0" rtlCol="0">
            <a:spAutoFit/>
          </a:bodyPr>
          <a:lstStyle/>
          <a:p>
            <a:pPr marL="24765">
              <a:lnSpc>
                <a:spcPts val="1425"/>
              </a:lnSpc>
              <a:spcBef>
                <a:spcPts val="100"/>
              </a:spcBef>
            </a:pPr>
            <a:r>
              <a:rPr lang="es-MX" sz="1200" b="1" spc="10" dirty="0">
                <a:solidFill>
                  <a:srgbClr val="C00000"/>
                </a:solidFill>
                <a:latin typeface="Courier New" panose="02070309020205020404" pitchFamily="49" charset="0"/>
                <a:cs typeface="Courier New" panose="02070309020205020404" pitchFamily="49" charset="0"/>
              </a:rPr>
              <a:t>Beca Parcial Subvencionada </a:t>
            </a:r>
          </a:p>
          <a:p>
            <a:pPr marL="29209" marR="95250">
              <a:lnSpc>
                <a:spcPts val="800"/>
              </a:lnSpc>
              <a:spcBef>
                <a:spcPts val="140"/>
              </a:spcBef>
            </a:pPr>
            <a:r>
              <a:rPr lang="es-MX" sz="700" dirty="0">
                <a:latin typeface="Courier New" panose="02070309020205020404" pitchFamily="49" charset="0"/>
                <a:cs typeface="Courier New" panose="02070309020205020404" pitchFamily="49" charset="0"/>
              </a:rPr>
              <a:t>Una beca es un aporte económico que se concede a aquellos estudiantes con  </a:t>
            </a:r>
          </a:p>
          <a:p>
            <a:pPr marL="29209" marR="95250">
              <a:lnSpc>
                <a:spcPts val="800"/>
              </a:lnSpc>
              <a:spcBef>
                <a:spcPts val="140"/>
              </a:spcBef>
            </a:pPr>
            <a:r>
              <a:rPr lang="es-MX" sz="700" dirty="0">
                <a:latin typeface="Courier New" panose="02070309020205020404" pitchFamily="49" charset="0"/>
                <a:cs typeface="Courier New" panose="02070309020205020404" pitchFamily="49" charset="0"/>
              </a:rPr>
              <a:t>el </a:t>
            </a:r>
            <a:r>
              <a:rPr lang="es-MX" sz="700" dirty="0" err="1">
                <a:latin typeface="Courier New" panose="02070309020205020404" pitchFamily="49" charset="0"/>
                <a:cs typeface="Courier New" panose="02070309020205020404" pitchFamily="49" charset="0"/>
              </a:rPr>
              <a:t>ﬁn</a:t>
            </a:r>
            <a:r>
              <a:rPr lang="es-MX" sz="700" dirty="0">
                <a:latin typeface="Courier New" panose="02070309020205020404" pitchFamily="49" charset="0"/>
                <a:cs typeface="Courier New" panose="02070309020205020404" pitchFamily="49" charset="0"/>
              </a:rPr>
              <a:t> de llevar a cabo sus estudios. Las becas SAEJEE cubren del 25% al 75%  del arancel universitario. Es una ayuda económica de la que se </a:t>
            </a:r>
            <a:r>
              <a:rPr lang="es-MX" sz="700" dirty="0" err="1">
                <a:latin typeface="Courier New" panose="02070309020205020404" pitchFamily="49" charset="0"/>
                <a:cs typeface="Courier New" panose="02070309020205020404" pitchFamily="49" charset="0"/>
              </a:rPr>
              <a:t>beneﬁcian</a:t>
            </a:r>
            <a:r>
              <a:rPr lang="es-MX" sz="700" dirty="0">
                <a:latin typeface="Courier New" panose="02070309020205020404" pitchFamily="49" charset="0"/>
                <a:cs typeface="Courier New" panose="02070309020205020404" pitchFamily="49" charset="0"/>
              </a:rPr>
              <a:t> los estudiantes admitidos y matriculados. Las becas y descuentos se aplican únicamente al arancel universitario.</a:t>
            </a:r>
          </a:p>
        </p:txBody>
      </p:sp>
      <p:sp>
        <p:nvSpPr>
          <p:cNvPr id="82" name="object 44">
            <a:extLst>
              <a:ext uri="{FF2B5EF4-FFF2-40B4-BE49-F238E27FC236}">
                <a16:creationId xmlns:a16="http://schemas.microsoft.com/office/drawing/2014/main" id="{9F479AE8-F523-45DB-8C11-EDF47F194C58}"/>
              </a:ext>
            </a:extLst>
          </p:cNvPr>
          <p:cNvSpPr txBox="1"/>
          <p:nvPr/>
        </p:nvSpPr>
        <p:spPr>
          <a:xfrm>
            <a:off x="4191000" y="1877613"/>
            <a:ext cx="1969757" cy="182101"/>
          </a:xfrm>
          <a:prstGeom prst="rect">
            <a:avLst/>
          </a:prstGeom>
        </p:spPr>
        <p:txBody>
          <a:bodyPr vert="horz" wrap="square" lIns="0" tIns="12700" rIns="0" bIns="0" rtlCol="0">
            <a:spAutoFit/>
          </a:bodyPr>
          <a:lstStyle/>
          <a:p>
            <a:pPr marL="12700">
              <a:lnSpc>
                <a:spcPct val="100000"/>
              </a:lnSpc>
              <a:spcBef>
                <a:spcPts val="100"/>
              </a:spcBef>
            </a:pPr>
            <a:r>
              <a:rPr lang="es-MX" sz="1100" b="1" dirty="0">
                <a:solidFill>
                  <a:srgbClr val="374D6F"/>
                </a:solidFill>
                <a:latin typeface="Courier New" panose="02070309020205020404" pitchFamily="49" charset="0"/>
                <a:cs typeface="Courier New" panose="02070309020205020404" pitchFamily="49" charset="0"/>
              </a:rPr>
              <a:t>(Cada 12 meses)</a:t>
            </a:r>
            <a:endParaRPr sz="1100" dirty="0">
              <a:solidFill>
                <a:srgbClr val="374D6F"/>
              </a:solidFill>
              <a:latin typeface="Courier New" panose="02070309020205020404" pitchFamily="49" charset="0"/>
              <a:cs typeface="Courier New" panose="02070309020205020404" pitchFamily="49" charset="0"/>
            </a:endParaRPr>
          </a:p>
        </p:txBody>
      </p:sp>
      <p:sp>
        <p:nvSpPr>
          <p:cNvPr id="21" name="Rectángulo 20">
            <a:extLst>
              <a:ext uri="{FF2B5EF4-FFF2-40B4-BE49-F238E27FC236}">
                <a16:creationId xmlns:a16="http://schemas.microsoft.com/office/drawing/2014/main" id="{E35FF3DE-2B02-4D46-8DCB-2607060377D2}"/>
              </a:ext>
            </a:extLst>
          </p:cNvPr>
          <p:cNvSpPr/>
          <p:nvPr/>
        </p:nvSpPr>
        <p:spPr>
          <a:xfrm>
            <a:off x="6629400" y="8502650"/>
            <a:ext cx="1011581" cy="3683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grpSp>
        <p:nvGrpSpPr>
          <p:cNvPr id="83" name="object 7">
            <a:extLst>
              <a:ext uri="{FF2B5EF4-FFF2-40B4-BE49-F238E27FC236}">
                <a16:creationId xmlns:a16="http://schemas.microsoft.com/office/drawing/2014/main" id="{1E68F1C7-D441-467D-B2A2-CDE4C573B02E}"/>
              </a:ext>
            </a:extLst>
          </p:cNvPr>
          <p:cNvGrpSpPr/>
          <p:nvPr/>
        </p:nvGrpSpPr>
        <p:grpSpPr>
          <a:xfrm>
            <a:off x="4059936" y="8527477"/>
            <a:ext cx="3716020" cy="1061085"/>
            <a:chOff x="4059936" y="9259823"/>
            <a:chExt cx="3716020" cy="1061085"/>
          </a:xfrm>
        </p:grpSpPr>
        <p:pic>
          <p:nvPicPr>
            <p:cNvPr id="84" name="object 8">
              <a:extLst>
                <a:ext uri="{FF2B5EF4-FFF2-40B4-BE49-F238E27FC236}">
                  <a16:creationId xmlns:a16="http://schemas.microsoft.com/office/drawing/2014/main" id="{2CFB9DDE-3816-4B65-B87D-84DB17739F73}"/>
                </a:ext>
              </a:extLst>
            </p:cNvPr>
            <p:cNvPicPr/>
            <p:nvPr/>
          </p:nvPicPr>
          <p:blipFill>
            <a:blip r:embed="rId24" cstate="print"/>
            <a:stretch>
              <a:fillRect/>
            </a:stretch>
          </p:blipFill>
          <p:spPr>
            <a:xfrm>
              <a:off x="4059936" y="9259823"/>
              <a:ext cx="3474723" cy="1060700"/>
            </a:xfrm>
            <a:prstGeom prst="rect">
              <a:avLst/>
            </a:prstGeom>
          </p:spPr>
        </p:pic>
        <p:pic>
          <p:nvPicPr>
            <p:cNvPr id="85" name="object 9">
              <a:extLst>
                <a:ext uri="{FF2B5EF4-FFF2-40B4-BE49-F238E27FC236}">
                  <a16:creationId xmlns:a16="http://schemas.microsoft.com/office/drawing/2014/main" id="{BBB7C8B4-E656-4B2A-9455-7B2494D86617}"/>
                </a:ext>
              </a:extLst>
            </p:cNvPr>
            <p:cNvPicPr/>
            <p:nvPr/>
          </p:nvPicPr>
          <p:blipFill>
            <a:blip r:embed="rId25" cstate="print"/>
            <a:stretch>
              <a:fillRect/>
            </a:stretch>
          </p:blipFill>
          <p:spPr>
            <a:xfrm>
              <a:off x="4828037" y="9381743"/>
              <a:ext cx="1606295" cy="396236"/>
            </a:xfrm>
            <a:prstGeom prst="rect">
              <a:avLst/>
            </a:prstGeom>
          </p:spPr>
        </p:pic>
        <p:pic>
          <p:nvPicPr>
            <p:cNvPr id="86" name="object 10">
              <a:extLst>
                <a:ext uri="{FF2B5EF4-FFF2-40B4-BE49-F238E27FC236}">
                  <a16:creationId xmlns:a16="http://schemas.microsoft.com/office/drawing/2014/main" id="{CF038842-B69A-4068-B54B-11D1E103A898}"/>
                </a:ext>
              </a:extLst>
            </p:cNvPr>
            <p:cNvPicPr/>
            <p:nvPr/>
          </p:nvPicPr>
          <p:blipFill>
            <a:blip r:embed="rId26" cstate="print"/>
            <a:stretch>
              <a:fillRect/>
            </a:stretch>
          </p:blipFill>
          <p:spPr>
            <a:xfrm>
              <a:off x="5928363" y="9363450"/>
              <a:ext cx="1801362" cy="431290"/>
            </a:xfrm>
            <a:prstGeom prst="rect">
              <a:avLst/>
            </a:prstGeom>
          </p:spPr>
        </p:pic>
        <p:pic>
          <p:nvPicPr>
            <p:cNvPr id="87" name="object 11">
              <a:extLst>
                <a:ext uri="{FF2B5EF4-FFF2-40B4-BE49-F238E27FC236}">
                  <a16:creationId xmlns:a16="http://schemas.microsoft.com/office/drawing/2014/main" id="{CE877FE3-7D34-4075-A09D-8908ABB192F3}"/>
                </a:ext>
              </a:extLst>
            </p:cNvPr>
            <p:cNvPicPr/>
            <p:nvPr/>
          </p:nvPicPr>
          <p:blipFill>
            <a:blip r:embed="rId27" cstate="print"/>
            <a:stretch>
              <a:fillRect/>
            </a:stretch>
          </p:blipFill>
          <p:spPr>
            <a:xfrm>
              <a:off x="5989320" y="9363450"/>
              <a:ext cx="1786127" cy="431216"/>
            </a:xfrm>
            <a:prstGeom prst="rect">
              <a:avLst/>
            </a:prstGeom>
          </p:spPr>
        </p:pic>
      </p:grpSp>
      <p:sp>
        <p:nvSpPr>
          <p:cNvPr id="88" name="object 12">
            <a:extLst>
              <a:ext uri="{FF2B5EF4-FFF2-40B4-BE49-F238E27FC236}">
                <a16:creationId xmlns:a16="http://schemas.microsoft.com/office/drawing/2014/main" id="{DF1627D6-E023-45CE-8308-28A473C7393D}"/>
              </a:ext>
            </a:extLst>
          </p:cNvPr>
          <p:cNvSpPr txBox="1"/>
          <p:nvPr/>
        </p:nvSpPr>
        <p:spPr>
          <a:xfrm>
            <a:off x="6185132" y="8699681"/>
            <a:ext cx="1434868" cy="289823"/>
          </a:xfrm>
          <a:prstGeom prst="rect">
            <a:avLst/>
          </a:prstGeom>
        </p:spPr>
        <p:txBody>
          <a:bodyPr vert="horz" wrap="square" lIns="0" tIns="12700" rIns="0" bIns="0" rtlCol="0">
            <a:spAutoFit/>
          </a:bodyPr>
          <a:lstStyle/>
          <a:p>
            <a:pPr marL="12700" algn="r">
              <a:lnSpc>
                <a:spcPct val="100000"/>
              </a:lnSpc>
              <a:spcBef>
                <a:spcPts val="100"/>
              </a:spcBef>
            </a:pPr>
            <a:r>
              <a:rPr lang="es-MX" b="1" spc="-110" dirty="0">
                <a:solidFill>
                  <a:srgbClr val="063772"/>
                </a:solidFill>
                <a:latin typeface="Courier New" panose="02070309020205020404" pitchFamily="49" charset="0"/>
                <a:cs typeface="Courier New" panose="02070309020205020404" pitchFamily="49" charset="0"/>
              </a:rPr>
              <a:t>17.628 </a:t>
            </a:r>
            <a:r>
              <a:rPr lang="es-CO" b="1" i="0" dirty="0">
                <a:solidFill>
                  <a:srgbClr val="374D6F"/>
                </a:solidFill>
                <a:effectLst/>
                <a:latin typeface="Courier New" panose="02070309020205020404" pitchFamily="49" charset="0"/>
                <a:cs typeface="Courier New" panose="02070309020205020404" pitchFamily="49" charset="0"/>
              </a:rPr>
              <a:t>£</a:t>
            </a:r>
            <a:endParaRPr sz="1800" dirty="0">
              <a:solidFill>
                <a:srgbClr val="063772"/>
              </a:solidFill>
              <a:latin typeface="Courier New" panose="02070309020205020404" pitchFamily="49" charset="0"/>
              <a:cs typeface="Courier New" panose="02070309020205020404" pitchFamily="49" charset="0"/>
            </a:endParaRPr>
          </a:p>
        </p:txBody>
      </p:sp>
      <p:sp>
        <p:nvSpPr>
          <p:cNvPr id="89" name="object 20">
            <a:extLst>
              <a:ext uri="{FF2B5EF4-FFF2-40B4-BE49-F238E27FC236}">
                <a16:creationId xmlns:a16="http://schemas.microsoft.com/office/drawing/2014/main" id="{25F74863-E19F-4F6D-B921-7A28E793E10E}"/>
              </a:ext>
            </a:extLst>
          </p:cNvPr>
          <p:cNvSpPr txBox="1"/>
          <p:nvPr/>
        </p:nvSpPr>
        <p:spPr>
          <a:xfrm>
            <a:off x="4254040" y="7590277"/>
            <a:ext cx="2375360" cy="1018227"/>
          </a:xfrm>
          <a:prstGeom prst="rect">
            <a:avLst/>
          </a:prstGeom>
        </p:spPr>
        <p:txBody>
          <a:bodyPr vert="horz" wrap="square" lIns="0" tIns="12700" rIns="0" bIns="0" rtlCol="0">
            <a:spAutoFit/>
          </a:bodyPr>
          <a:lstStyle/>
          <a:p>
            <a:pPr marL="13970">
              <a:spcBef>
                <a:spcPts val="550"/>
              </a:spcBef>
            </a:pPr>
            <a:r>
              <a:rPr lang="es-CO" sz="1300" spc="10" dirty="0">
                <a:latin typeface="Courier New" panose="02070309020205020404" pitchFamily="49" charset="0"/>
                <a:cs typeface="Courier New" panose="02070309020205020404" pitchFamily="49" charset="0"/>
              </a:rPr>
              <a:t>Subtotal </a:t>
            </a:r>
            <a:r>
              <a:rPr lang="es-CO" sz="1300" spc="15" dirty="0">
                <a:latin typeface="Courier New" panose="02070309020205020404" pitchFamily="49" charset="0"/>
                <a:cs typeface="Courier New" panose="02070309020205020404" pitchFamily="49" charset="0"/>
              </a:rPr>
              <a:t> </a:t>
            </a:r>
          </a:p>
          <a:p>
            <a:pPr marL="13970">
              <a:spcBef>
                <a:spcPts val="550"/>
              </a:spcBef>
            </a:pPr>
            <a:r>
              <a:rPr lang="es-CO" sz="1300" spc="-35" dirty="0">
                <a:latin typeface="Courier New" panose="02070309020205020404" pitchFamily="49" charset="0"/>
                <a:cs typeface="Courier New" panose="02070309020205020404" pitchFamily="49" charset="0"/>
              </a:rPr>
              <a:t>I</a:t>
            </a:r>
            <a:r>
              <a:rPr lang="es-CO" sz="1300" spc="60" dirty="0">
                <a:latin typeface="Courier New" panose="02070309020205020404" pitchFamily="49" charset="0"/>
                <a:cs typeface="Courier New" panose="02070309020205020404" pitchFamily="49" charset="0"/>
              </a:rPr>
              <a:t>m</a:t>
            </a:r>
            <a:r>
              <a:rPr lang="es-CO" sz="1300" spc="50" dirty="0">
                <a:latin typeface="Courier New" panose="02070309020205020404" pitchFamily="49" charset="0"/>
                <a:cs typeface="Courier New" panose="02070309020205020404" pitchFamily="49" charset="0"/>
              </a:rPr>
              <a:t>p</a:t>
            </a:r>
            <a:r>
              <a:rPr lang="es-CO" sz="1300" spc="40" dirty="0">
                <a:latin typeface="Courier New" panose="02070309020205020404" pitchFamily="49" charset="0"/>
                <a:cs typeface="Courier New" panose="02070309020205020404" pitchFamily="49" charset="0"/>
              </a:rPr>
              <a:t>u</a:t>
            </a:r>
            <a:r>
              <a:rPr lang="es-CO" sz="1300" spc="-10" dirty="0">
                <a:latin typeface="Courier New" panose="02070309020205020404" pitchFamily="49" charset="0"/>
                <a:cs typeface="Courier New" panose="02070309020205020404" pitchFamily="49" charset="0"/>
              </a:rPr>
              <a:t>e</a:t>
            </a:r>
            <a:r>
              <a:rPr lang="es-CO" sz="1300" spc="-45" dirty="0">
                <a:latin typeface="Courier New" panose="02070309020205020404" pitchFamily="49" charset="0"/>
                <a:cs typeface="Courier New" panose="02070309020205020404" pitchFamily="49" charset="0"/>
              </a:rPr>
              <a:t>s</a:t>
            </a:r>
            <a:r>
              <a:rPr lang="es-CO" sz="1300" spc="70" dirty="0">
                <a:latin typeface="Courier New" panose="02070309020205020404" pitchFamily="49" charset="0"/>
                <a:cs typeface="Courier New" panose="02070309020205020404" pitchFamily="49" charset="0"/>
              </a:rPr>
              <a:t>t</a:t>
            </a:r>
            <a:r>
              <a:rPr lang="es-CO" sz="1300" spc="35" dirty="0">
                <a:latin typeface="Courier New" panose="02070309020205020404" pitchFamily="49" charset="0"/>
                <a:cs typeface="Courier New" panose="02070309020205020404" pitchFamily="49" charset="0"/>
              </a:rPr>
              <a:t>o</a:t>
            </a:r>
            <a:r>
              <a:rPr lang="es-CO" sz="1300" spc="-10" dirty="0">
                <a:latin typeface="Courier New" panose="02070309020205020404" pitchFamily="49" charset="0"/>
                <a:cs typeface="Courier New" panose="02070309020205020404" pitchFamily="49" charset="0"/>
              </a:rPr>
              <a:t> </a:t>
            </a:r>
            <a:r>
              <a:rPr lang="es-CO" sz="1300" spc="-35" dirty="0">
                <a:latin typeface="Courier New" panose="02070309020205020404" pitchFamily="49" charset="0"/>
                <a:cs typeface="Courier New" panose="02070309020205020404" pitchFamily="49" charset="0"/>
              </a:rPr>
              <a:t>I</a:t>
            </a:r>
            <a:r>
              <a:rPr lang="es-CO" sz="1300" spc="-120" dirty="0">
                <a:latin typeface="Courier New" panose="02070309020205020404" pitchFamily="49" charset="0"/>
                <a:cs typeface="Courier New" panose="02070309020205020404" pitchFamily="49" charset="0"/>
              </a:rPr>
              <a:t>V</a:t>
            </a:r>
            <a:r>
              <a:rPr lang="es-CO" sz="1300" spc="-90" dirty="0">
                <a:latin typeface="Courier New" panose="02070309020205020404" pitchFamily="49" charset="0"/>
                <a:cs typeface="Courier New" panose="02070309020205020404" pitchFamily="49" charset="0"/>
              </a:rPr>
              <a:t>A</a:t>
            </a:r>
            <a:r>
              <a:rPr lang="es-CO" sz="1300" spc="-10" dirty="0">
                <a:latin typeface="Courier New" panose="02070309020205020404" pitchFamily="49" charset="0"/>
                <a:cs typeface="Courier New" panose="02070309020205020404" pitchFamily="49" charset="0"/>
              </a:rPr>
              <a:t> </a:t>
            </a:r>
            <a:r>
              <a:rPr lang="es-CO" sz="1300" spc="15" dirty="0">
                <a:latin typeface="Courier New" panose="02070309020205020404" pitchFamily="49" charset="0"/>
                <a:cs typeface="Courier New" panose="02070309020205020404" pitchFamily="49" charset="0"/>
              </a:rPr>
              <a:t>21</a:t>
            </a:r>
            <a:r>
              <a:rPr lang="es-CO" sz="1300" spc="-110" dirty="0">
                <a:latin typeface="Courier New" panose="02070309020205020404" pitchFamily="49" charset="0"/>
                <a:cs typeface="Courier New" panose="02070309020205020404" pitchFamily="49" charset="0"/>
              </a:rPr>
              <a:t>%</a:t>
            </a:r>
            <a:endParaRPr lang="es-CO" sz="1300" dirty="0">
              <a:latin typeface="Courier New" panose="02070309020205020404" pitchFamily="49" charset="0"/>
              <a:cs typeface="Courier New" panose="02070309020205020404" pitchFamily="49" charset="0"/>
            </a:endParaRPr>
          </a:p>
          <a:p>
            <a:pPr marL="13970">
              <a:lnSpc>
                <a:spcPct val="100000"/>
              </a:lnSpc>
              <a:spcBef>
                <a:spcPts val="550"/>
              </a:spcBef>
            </a:pPr>
            <a:r>
              <a:rPr sz="1300" spc="10" dirty="0" err="1">
                <a:latin typeface="Courier New" panose="02070309020205020404" pitchFamily="49" charset="0"/>
                <a:cs typeface="Courier New" panose="02070309020205020404" pitchFamily="49" charset="0"/>
              </a:rPr>
              <a:t>Dto</a:t>
            </a:r>
            <a:r>
              <a:rPr sz="1300" spc="10" dirty="0">
                <a:latin typeface="Courier New" panose="02070309020205020404" pitchFamily="49" charset="0"/>
                <a:cs typeface="Courier New" panose="02070309020205020404" pitchFamily="49" charset="0"/>
              </a:rPr>
              <a:t>.</a:t>
            </a:r>
            <a:r>
              <a:rPr sz="1300" spc="-30" dirty="0">
                <a:latin typeface="Courier New" panose="02070309020205020404" pitchFamily="49" charset="0"/>
                <a:cs typeface="Courier New" panose="02070309020205020404" pitchFamily="49" charset="0"/>
              </a:rPr>
              <a:t> </a:t>
            </a:r>
            <a:r>
              <a:rPr sz="1300" spc="-35" dirty="0">
                <a:latin typeface="Courier New" panose="02070309020205020404" pitchFamily="49" charset="0"/>
                <a:cs typeface="Courier New" panose="02070309020205020404" pitchFamily="49" charset="0"/>
              </a:rPr>
              <a:t>Reserva</a:t>
            </a:r>
            <a:r>
              <a:rPr sz="1300" spc="-25" dirty="0">
                <a:latin typeface="Courier New" panose="02070309020205020404" pitchFamily="49" charset="0"/>
                <a:cs typeface="Courier New" panose="02070309020205020404" pitchFamily="49" charset="0"/>
              </a:rPr>
              <a:t> </a:t>
            </a:r>
            <a:r>
              <a:rPr sz="1300" spc="20" dirty="0">
                <a:latin typeface="Courier New" panose="02070309020205020404" pitchFamily="49" charset="0"/>
                <a:cs typeface="Courier New" panose="02070309020205020404" pitchFamily="49" charset="0"/>
              </a:rPr>
              <a:t>de</a:t>
            </a:r>
            <a:r>
              <a:rPr sz="1300" spc="-30" dirty="0">
                <a:latin typeface="Courier New" panose="02070309020205020404" pitchFamily="49" charset="0"/>
                <a:cs typeface="Courier New" panose="02070309020205020404" pitchFamily="49" charset="0"/>
              </a:rPr>
              <a:t> </a:t>
            </a:r>
            <a:r>
              <a:rPr sz="1300" spc="-50" dirty="0">
                <a:latin typeface="Courier New" panose="02070309020205020404" pitchFamily="49" charset="0"/>
                <a:cs typeface="Courier New" panose="02070309020205020404" pitchFamily="49" charset="0"/>
              </a:rPr>
              <a:t>Plaza</a:t>
            </a:r>
            <a:endParaRPr sz="1300" dirty="0">
              <a:latin typeface="Courier New" panose="02070309020205020404" pitchFamily="49" charset="0"/>
              <a:cs typeface="Courier New" panose="02070309020205020404" pitchFamily="49" charset="0"/>
            </a:endParaRPr>
          </a:p>
          <a:p>
            <a:pPr marL="12700">
              <a:lnSpc>
                <a:spcPct val="100000"/>
              </a:lnSpc>
              <a:spcBef>
                <a:spcPts val="355"/>
              </a:spcBef>
            </a:pPr>
            <a:r>
              <a:rPr sz="1300" spc="5" dirty="0">
                <a:latin typeface="Courier New" panose="02070309020205020404" pitchFamily="49" charset="0"/>
                <a:cs typeface="Courier New" panose="02070309020205020404" pitchFamily="49" charset="0"/>
              </a:rPr>
              <a:t>Dto.</a:t>
            </a:r>
            <a:r>
              <a:rPr sz="1300" spc="-25" dirty="0">
                <a:latin typeface="Courier New" panose="02070309020205020404" pitchFamily="49" charset="0"/>
                <a:cs typeface="Courier New" panose="02070309020205020404" pitchFamily="49" charset="0"/>
              </a:rPr>
              <a:t> </a:t>
            </a:r>
            <a:r>
              <a:rPr sz="1300" spc="-10" dirty="0" err="1">
                <a:latin typeface="Courier New" panose="02070309020205020404" pitchFamily="49" charset="0"/>
                <a:cs typeface="Courier New" panose="02070309020205020404" pitchFamily="49" charset="0"/>
              </a:rPr>
              <a:t>Arancel</a:t>
            </a:r>
            <a:r>
              <a:rPr lang="es-MX" sz="1300" spc="-25" dirty="0">
                <a:latin typeface="Courier New" panose="02070309020205020404" pitchFamily="49" charset="0"/>
                <a:cs typeface="Courier New" panose="02070309020205020404" pitchFamily="49" charset="0"/>
              </a:rPr>
              <a:t> Anual</a:t>
            </a:r>
            <a:endParaRPr sz="1300" dirty="0">
              <a:latin typeface="Courier New" panose="02070309020205020404" pitchFamily="49" charset="0"/>
              <a:cs typeface="Courier New" panose="02070309020205020404" pitchFamily="49" charset="0"/>
            </a:endParaRPr>
          </a:p>
        </p:txBody>
      </p:sp>
      <p:sp>
        <p:nvSpPr>
          <p:cNvPr id="90" name="Rectángulo 89">
            <a:extLst>
              <a:ext uri="{FF2B5EF4-FFF2-40B4-BE49-F238E27FC236}">
                <a16:creationId xmlns:a16="http://schemas.microsoft.com/office/drawing/2014/main" id="{A4BC493D-7AE6-4213-A384-36D600AD50DA}"/>
              </a:ext>
            </a:extLst>
          </p:cNvPr>
          <p:cNvSpPr/>
          <p:nvPr/>
        </p:nvSpPr>
        <p:spPr>
          <a:xfrm>
            <a:off x="6670643" y="7846504"/>
            <a:ext cx="907043" cy="18645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1" name="object 19">
            <a:extLst>
              <a:ext uri="{FF2B5EF4-FFF2-40B4-BE49-F238E27FC236}">
                <a16:creationId xmlns:a16="http://schemas.microsoft.com/office/drawing/2014/main" id="{AE73B4D3-CC68-4D80-9B1C-21CBD609DFB2}"/>
              </a:ext>
            </a:extLst>
          </p:cNvPr>
          <p:cNvSpPr txBox="1"/>
          <p:nvPr/>
        </p:nvSpPr>
        <p:spPr>
          <a:xfrm>
            <a:off x="6403841" y="7512050"/>
            <a:ext cx="1211085" cy="1096454"/>
          </a:xfrm>
          <a:prstGeom prst="rect">
            <a:avLst/>
          </a:prstGeom>
        </p:spPr>
        <p:txBody>
          <a:bodyPr vert="horz" wrap="square" lIns="0" tIns="77470" rIns="0" bIns="0" rtlCol="0">
            <a:spAutoFit/>
          </a:bodyPr>
          <a:lstStyle/>
          <a:p>
            <a:pPr marL="13335" algn="r">
              <a:spcBef>
                <a:spcPts val="610"/>
              </a:spcBef>
            </a:pPr>
            <a:r>
              <a:rPr lang="es-CO" sz="1300" b="1" spc="5" dirty="0">
                <a:latin typeface="Courier New" panose="02070309020205020404" pitchFamily="49" charset="0"/>
                <a:cs typeface="Courier New" panose="02070309020205020404" pitchFamily="49" charset="0"/>
              </a:rPr>
              <a:t>15.285 </a:t>
            </a:r>
            <a:r>
              <a:rPr lang="es-CO" sz="1300" b="1" i="0" dirty="0">
                <a:solidFill>
                  <a:srgbClr val="000000"/>
                </a:solidFill>
                <a:effectLst/>
                <a:latin typeface="Courier New" panose="02070309020205020404" pitchFamily="49" charset="0"/>
                <a:cs typeface="Courier New" panose="02070309020205020404" pitchFamily="49" charset="0"/>
              </a:rPr>
              <a:t>£</a:t>
            </a:r>
            <a:endParaRPr lang="es-CO" sz="1300" dirty="0">
              <a:latin typeface="Courier New" panose="02070309020205020404" pitchFamily="49" charset="0"/>
              <a:cs typeface="Courier New" panose="02070309020205020404" pitchFamily="49" charset="0"/>
            </a:endParaRPr>
          </a:p>
          <a:p>
            <a:pPr marL="13335" algn="r">
              <a:spcBef>
                <a:spcPts val="610"/>
              </a:spcBef>
            </a:pPr>
            <a:r>
              <a:rPr lang="es-CO" sz="1300" b="1" spc="5" dirty="0">
                <a:latin typeface="Courier New" panose="02070309020205020404" pitchFamily="49" charset="0"/>
                <a:cs typeface="Courier New" panose="02070309020205020404" pitchFamily="49" charset="0"/>
              </a:rPr>
              <a:t>3.209,85 </a:t>
            </a:r>
            <a:r>
              <a:rPr lang="es-CO" sz="1300" b="1" i="0" dirty="0">
                <a:solidFill>
                  <a:srgbClr val="000000"/>
                </a:solidFill>
                <a:effectLst/>
                <a:latin typeface="Courier New" panose="02070309020205020404" pitchFamily="49" charset="0"/>
                <a:cs typeface="Courier New" panose="02070309020205020404" pitchFamily="49" charset="0"/>
              </a:rPr>
              <a:t>£</a:t>
            </a:r>
            <a:endParaRPr lang="es-CO" sz="1300" dirty="0">
              <a:latin typeface="Courier New" panose="02070309020205020404" pitchFamily="49" charset="0"/>
              <a:cs typeface="Courier New" panose="02070309020205020404" pitchFamily="49" charset="0"/>
            </a:endParaRPr>
          </a:p>
          <a:p>
            <a:pPr marL="13335" algn="r">
              <a:lnSpc>
                <a:spcPct val="100000"/>
              </a:lnSpc>
              <a:spcBef>
                <a:spcPts val="610"/>
              </a:spcBef>
            </a:pPr>
            <a:r>
              <a:rPr sz="1300" b="1" spc="5" dirty="0">
                <a:solidFill>
                  <a:srgbClr val="D71C29"/>
                </a:solidFill>
                <a:latin typeface="Courier New" panose="02070309020205020404" pitchFamily="49" charset="0"/>
                <a:cs typeface="Courier New" panose="02070309020205020404" pitchFamily="49" charset="0"/>
              </a:rPr>
              <a:t>-</a:t>
            </a:r>
            <a:r>
              <a:rPr sz="1300" b="1" spc="10" dirty="0">
                <a:solidFill>
                  <a:srgbClr val="D71C29"/>
                </a:solidFill>
                <a:latin typeface="Courier New" panose="02070309020205020404" pitchFamily="49" charset="0"/>
                <a:cs typeface="Courier New" panose="02070309020205020404" pitchFamily="49" charset="0"/>
              </a:rPr>
              <a:t>500</a:t>
            </a:r>
            <a:r>
              <a:rPr lang="es-MX" sz="1300" b="1" spc="10" dirty="0">
                <a:solidFill>
                  <a:srgbClr val="D71C29"/>
                </a:solidFill>
                <a:latin typeface="Courier New" panose="02070309020205020404" pitchFamily="49" charset="0"/>
                <a:cs typeface="Courier New" panose="02070309020205020404" pitchFamily="49" charset="0"/>
              </a:rPr>
              <a:t> </a:t>
            </a:r>
            <a:r>
              <a:rPr lang="es-CO" sz="1300" b="1" i="0" dirty="0">
                <a:solidFill>
                  <a:srgbClr val="D71C29"/>
                </a:solidFill>
                <a:effectLst/>
                <a:latin typeface="Courier New" panose="02070309020205020404" pitchFamily="49" charset="0"/>
                <a:cs typeface="Courier New" panose="02070309020205020404" pitchFamily="49" charset="0"/>
              </a:rPr>
              <a:t>£</a:t>
            </a:r>
            <a:r>
              <a:rPr lang="es-CO" sz="1300" b="1" spc="5" dirty="0">
                <a:solidFill>
                  <a:srgbClr val="D71C29"/>
                </a:solidFill>
                <a:latin typeface="Courier New" panose="02070309020205020404" pitchFamily="49" charset="0"/>
                <a:cs typeface="Courier New" panose="02070309020205020404" pitchFamily="49" charset="0"/>
              </a:rPr>
              <a:t> </a:t>
            </a:r>
            <a:endParaRPr sz="1300" dirty="0">
              <a:solidFill>
                <a:srgbClr val="D71C29"/>
              </a:solidFill>
              <a:latin typeface="Courier New" panose="02070309020205020404" pitchFamily="49" charset="0"/>
              <a:cs typeface="Courier New" panose="02070309020205020404" pitchFamily="49" charset="0"/>
            </a:endParaRPr>
          </a:p>
          <a:p>
            <a:pPr marL="12700" algn="r">
              <a:lnSpc>
                <a:spcPct val="100000"/>
              </a:lnSpc>
              <a:spcBef>
                <a:spcPts val="515"/>
              </a:spcBef>
            </a:pPr>
            <a:r>
              <a:rPr sz="1300" b="1" spc="5" dirty="0">
                <a:solidFill>
                  <a:srgbClr val="D71C29"/>
                </a:solidFill>
                <a:latin typeface="Courier New" panose="02070309020205020404" pitchFamily="49" charset="0"/>
                <a:cs typeface="Courier New" panose="02070309020205020404" pitchFamily="49" charset="0"/>
              </a:rPr>
              <a:t>-</a:t>
            </a:r>
            <a:r>
              <a:rPr lang="es-MX" sz="1300" b="1" spc="10" dirty="0">
                <a:solidFill>
                  <a:srgbClr val="D71C29"/>
                </a:solidFill>
                <a:latin typeface="Courier New" panose="02070309020205020404" pitchFamily="49" charset="0"/>
                <a:cs typeface="Courier New" panose="02070309020205020404" pitchFamily="49" charset="0"/>
              </a:rPr>
              <a:t>12.118,85</a:t>
            </a:r>
            <a:r>
              <a:rPr lang="es-CO" sz="1300" b="1" spc="5" dirty="0">
                <a:solidFill>
                  <a:srgbClr val="D71C29"/>
                </a:solidFill>
                <a:latin typeface="Courier New" panose="02070309020205020404" pitchFamily="49" charset="0"/>
                <a:cs typeface="Courier New" panose="02070309020205020404" pitchFamily="49" charset="0"/>
              </a:rPr>
              <a:t> </a:t>
            </a:r>
            <a:r>
              <a:rPr lang="es-CO" sz="1300" b="1" i="0" dirty="0">
                <a:solidFill>
                  <a:srgbClr val="D71C29"/>
                </a:solidFill>
                <a:effectLst/>
                <a:latin typeface="Courier New" panose="02070309020205020404" pitchFamily="49" charset="0"/>
                <a:cs typeface="Courier New" panose="02070309020205020404" pitchFamily="49" charset="0"/>
              </a:rPr>
              <a:t>£</a:t>
            </a:r>
            <a:endParaRPr sz="1300" dirty="0">
              <a:solidFill>
                <a:srgbClr val="D71C29"/>
              </a:solidFill>
              <a:latin typeface="Courier New" panose="02070309020205020404" pitchFamily="49" charset="0"/>
              <a:cs typeface="Courier New" panose="02070309020205020404" pitchFamily="49" charset="0"/>
            </a:endParaRPr>
          </a:p>
        </p:txBody>
      </p:sp>
      <p:sp>
        <p:nvSpPr>
          <p:cNvPr id="7" name="Rectángulo 6">
            <a:extLst>
              <a:ext uri="{FF2B5EF4-FFF2-40B4-BE49-F238E27FC236}">
                <a16:creationId xmlns:a16="http://schemas.microsoft.com/office/drawing/2014/main" id="{E32AF8BF-67F2-4797-80C6-4CFB7809332C}"/>
              </a:ext>
            </a:extLst>
          </p:cNvPr>
          <p:cNvSpPr/>
          <p:nvPr/>
        </p:nvSpPr>
        <p:spPr>
          <a:xfrm>
            <a:off x="3898003" y="9188450"/>
            <a:ext cx="3264797" cy="4500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8" name="Rectángulo 7">
            <a:extLst>
              <a:ext uri="{FF2B5EF4-FFF2-40B4-BE49-F238E27FC236}">
                <a16:creationId xmlns:a16="http://schemas.microsoft.com/office/drawing/2014/main" id="{B86DA0D4-655C-4C3F-8CEE-B9779011881C}"/>
              </a:ext>
            </a:extLst>
          </p:cNvPr>
          <p:cNvSpPr/>
          <p:nvPr/>
        </p:nvSpPr>
        <p:spPr>
          <a:xfrm>
            <a:off x="4310627" y="9154314"/>
            <a:ext cx="3505072" cy="391050"/>
          </a:xfrm>
          <a:prstGeom prst="rect">
            <a:avLst/>
          </a:prstGeom>
          <a:solidFill>
            <a:srgbClr val="D3D3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5" name="object 44">
            <a:extLst>
              <a:ext uri="{FF2B5EF4-FFF2-40B4-BE49-F238E27FC236}">
                <a16:creationId xmlns:a16="http://schemas.microsoft.com/office/drawing/2014/main" id="{1CEB4F7F-E8A8-4B9C-A4AB-C45374CA5783}"/>
              </a:ext>
            </a:extLst>
          </p:cNvPr>
          <p:cNvSpPr txBox="1"/>
          <p:nvPr/>
        </p:nvSpPr>
        <p:spPr>
          <a:xfrm>
            <a:off x="4388728" y="9154314"/>
            <a:ext cx="2012072" cy="212879"/>
          </a:xfrm>
          <a:prstGeom prst="rect">
            <a:avLst/>
          </a:prstGeom>
        </p:spPr>
        <p:txBody>
          <a:bodyPr vert="horz" wrap="square" lIns="0" tIns="12700" rIns="0" bIns="0" rtlCol="0">
            <a:spAutoFit/>
          </a:bodyPr>
          <a:lstStyle/>
          <a:p>
            <a:pPr marL="12700">
              <a:lnSpc>
                <a:spcPct val="100000"/>
              </a:lnSpc>
              <a:spcBef>
                <a:spcPts val="100"/>
              </a:spcBef>
            </a:pPr>
            <a:r>
              <a:rPr lang="es-MX" sz="1300" b="1" dirty="0">
                <a:solidFill>
                  <a:srgbClr val="374D6F"/>
                </a:solidFill>
                <a:latin typeface="Courier New" panose="02070309020205020404" pitchFamily="49" charset="0"/>
                <a:cs typeface="Courier New" panose="02070309020205020404" pitchFamily="49" charset="0"/>
              </a:rPr>
              <a:t>3</a:t>
            </a:r>
            <a:r>
              <a:rPr sz="1300" b="1" dirty="0">
                <a:solidFill>
                  <a:srgbClr val="374D6F"/>
                </a:solidFill>
                <a:latin typeface="Courier New" panose="02070309020205020404" pitchFamily="49" charset="0"/>
                <a:cs typeface="Courier New" panose="02070309020205020404" pitchFamily="49" charset="0"/>
              </a:rPr>
              <a:t> PAGO</a:t>
            </a:r>
            <a:r>
              <a:rPr lang="es-MX" sz="1300" b="1" dirty="0">
                <a:solidFill>
                  <a:srgbClr val="374D6F"/>
                </a:solidFill>
                <a:latin typeface="Courier New" panose="02070309020205020404" pitchFamily="49" charset="0"/>
                <a:cs typeface="Courier New" panose="02070309020205020404" pitchFamily="49" charset="0"/>
              </a:rPr>
              <a:t>S</a:t>
            </a:r>
            <a:r>
              <a:rPr sz="1300" b="1" dirty="0">
                <a:solidFill>
                  <a:srgbClr val="374D6F"/>
                </a:solidFill>
                <a:latin typeface="Courier New" panose="02070309020205020404" pitchFamily="49" charset="0"/>
                <a:cs typeface="Courier New" panose="02070309020205020404" pitchFamily="49" charset="0"/>
              </a:rPr>
              <a:t> </a:t>
            </a:r>
            <a:r>
              <a:rPr lang="es-MX" sz="1300" b="1" dirty="0">
                <a:solidFill>
                  <a:srgbClr val="374D6F"/>
                </a:solidFill>
                <a:latin typeface="Courier New" panose="02070309020205020404" pitchFamily="49" charset="0"/>
                <a:cs typeface="Courier New" panose="02070309020205020404" pitchFamily="49" charset="0"/>
              </a:rPr>
              <a:t>IGUALES</a:t>
            </a:r>
            <a:r>
              <a:rPr sz="1300" b="1" dirty="0">
                <a:solidFill>
                  <a:srgbClr val="374D6F"/>
                </a:solidFill>
                <a:latin typeface="Courier New" panose="02070309020205020404" pitchFamily="49" charset="0"/>
                <a:cs typeface="Courier New" panose="02070309020205020404" pitchFamily="49" charset="0"/>
              </a:rPr>
              <a:t> DE:</a:t>
            </a:r>
            <a:endParaRPr sz="1300" dirty="0">
              <a:solidFill>
                <a:srgbClr val="374D6F"/>
              </a:solidFill>
              <a:latin typeface="Courier New" panose="02070309020205020404" pitchFamily="49" charset="0"/>
              <a:cs typeface="Courier New" panose="02070309020205020404" pitchFamily="49" charset="0"/>
            </a:endParaRPr>
          </a:p>
        </p:txBody>
      </p:sp>
      <p:sp>
        <p:nvSpPr>
          <p:cNvPr id="96" name="object 45">
            <a:extLst>
              <a:ext uri="{FF2B5EF4-FFF2-40B4-BE49-F238E27FC236}">
                <a16:creationId xmlns:a16="http://schemas.microsoft.com/office/drawing/2014/main" id="{B00FB264-AC58-453C-9CB5-5A3AF72DFC09}"/>
              </a:ext>
            </a:extLst>
          </p:cNvPr>
          <p:cNvSpPr txBox="1"/>
          <p:nvPr/>
        </p:nvSpPr>
        <p:spPr>
          <a:xfrm>
            <a:off x="6096000" y="9191507"/>
            <a:ext cx="1539252" cy="289823"/>
          </a:xfrm>
          <a:prstGeom prst="rect">
            <a:avLst/>
          </a:prstGeom>
        </p:spPr>
        <p:txBody>
          <a:bodyPr vert="horz" wrap="square" lIns="0" tIns="12700" rIns="0" bIns="0" rtlCol="0">
            <a:spAutoFit/>
          </a:bodyPr>
          <a:lstStyle/>
          <a:p>
            <a:pPr marL="12700" algn="r">
              <a:lnSpc>
                <a:spcPct val="100000"/>
              </a:lnSpc>
              <a:spcBef>
                <a:spcPts val="100"/>
              </a:spcBef>
            </a:pPr>
            <a:r>
              <a:rPr lang="es-MX" b="1" dirty="0">
                <a:solidFill>
                  <a:srgbClr val="374D6F"/>
                </a:solidFill>
                <a:latin typeface="Courier New" panose="02070309020205020404" pitchFamily="49" charset="0"/>
                <a:cs typeface="Courier New" panose="02070309020205020404" pitchFamily="49" charset="0"/>
              </a:rPr>
              <a:t>5.876</a:t>
            </a:r>
            <a:r>
              <a:rPr lang="es-MX" sz="1800" b="1" dirty="0">
                <a:solidFill>
                  <a:srgbClr val="374D6F"/>
                </a:solidFill>
                <a:latin typeface="Courier New" panose="02070309020205020404" pitchFamily="49" charset="0"/>
                <a:cs typeface="Courier New" panose="02070309020205020404" pitchFamily="49" charset="0"/>
              </a:rPr>
              <a:t> </a:t>
            </a:r>
            <a:r>
              <a:rPr lang="es-CO" b="1" i="0" dirty="0">
                <a:solidFill>
                  <a:srgbClr val="374D6F"/>
                </a:solidFill>
                <a:effectLst/>
                <a:latin typeface="Courier New" panose="02070309020205020404" pitchFamily="49" charset="0"/>
                <a:cs typeface="Courier New" panose="02070309020205020404" pitchFamily="49" charset="0"/>
              </a:rPr>
              <a:t>£</a:t>
            </a:r>
            <a:endParaRPr sz="1800" dirty="0">
              <a:solidFill>
                <a:srgbClr val="374D6F"/>
              </a:solidFill>
              <a:latin typeface="Courier New" panose="02070309020205020404" pitchFamily="49" charset="0"/>
              <a:cs typeface="Courier New" panose="02070309020205020404" pitchFamily="49" charset="0"/>
            </a:endParaRPr>
          </a:p>
        </p:txBody>
      </p:sp>
      <p:sp>
        <p:nvSpPr>
          <p:cNvPr id="97" name="object 44">
            <a:extLst>
              <a:ext uri="{FF2B5EF4-FFF2-40B4-BE49-F238E27FC236}">
                <a16:creationId xmlns:a16="http://schemas.microsoft.com/office/drawing/2014/main" id="{82653320-C985-4B8F-B604-C2EB116128D8}"/>
              </a:ext>
            </a:extLst>
          </p:cNvPr>
          <p:cNvSpPr txBox="1"/>
          <p:nvPr/>
        </p:nvSpPr>
        <p:spPr>
          <a:xfrm>
            <a:off x="4659643" y="9318074"/>
            <a:ext cx="1969757" cy="182101"/>
          </a:xfrm>
          <a:prstGeom prst="rect">
            <a:avLst/>
          </a:prstGeom>
        </p:spPr>
        <p:txBody>
          <a:bodyPr vert="horz" wrap="square" lIns="0" tIns="12700" rIns="0" bIns="0" rtlCol="0">
            <a:spAutoFit/>
          </a:bodyPr>
          <a:lstStyle/>
          <a:p>
            <a:pPr marL="12700">
              <a:lnSpc>
                <a:spcPct val="100000"/>
              </a:lnSpc>
              <a:spcBef>
                <a:spcPts val="100"/>
              </a:spcBef>
            </a:pPr>
            <a:r>
              <a:rPr lang="es-MX" sz="1100" b="1" dirty="0">
                <a:solidFill>
                  <a:srgbClr val="374D6F"/>
                </a:solidFill>
                <a:latin typeface="Courier New" panose="02070309020205020404" pitchFamily="49" charset="0"/>
                <a:cs typeface="Courier New" panose="02070309020205020404" pitchFamily="49" charset="0"/>
              </a:rPr>
              <a:t>(Cada 12 meses)</a:t>
            </a:r>
            <a:endParaRPr sz="1100" dirty="0">
              <a:solidFill>
                <a:srgbClr val="374D6F"/>
              </a:solidFill>
              <a:latin typeface="Courier New" panose="02070309020205020404" pitchFamily="49" charset="0"/>
              <a:cs typeface="Courier New" panose="02070309020205020404" pitchFamily="49" charset="0"/>
            </a:endParaRPr>
          </a:p>
        </p:txBody>
      </p:sp>
      <p:sp>
        <p:nvSpPr>
          <p:cNvPr id="93" name="Rectángulo 92">
            <a:extLst>
              <a:ext uri="{FF2B5EF4-FFF2-40B4-BE49-F238E27FC236}">
                <a16:creationId xmlns:a16="http://schemas.microsoft.com/office/drawing/2014/main" id="{CBEC545B-3987-43D2-997F-7223212158EE}"/>
              </a:ext>
            </a:extLst>
          </p:cNvPr>
          <p:cNvSpPr/>
          <p:nvPr/>
        </p:nvSpPr>
        <p:spPr>
          <a:xfrm>
            <a:off x="364081" y="291716"/>
            <a:ext cx="3505072" cy="642246"/>
          </a:xfrm>
          <a:prstGeom prst="rect">
            <a:avLst/>
          </a:prstGeom>
          <a:solidFill>
            <a:srgbClr val="D3D3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4" name="object 47">
            <a:extLst>
              <a:ext uri="{FF2B5EF4-FFF2-40B4-BE49-F238E27FC236}">
                <a16:creationId xmlns:a16="http://schemas.microsoft.com/office/drawing/2014/main" id="{142E1DD7-1D42-4A72-B446-DE5FAAC6084A}"/>
              </a:ext>
            </a:extLst>
          </p:cNvPr>
          <p:cNvSpPr txBox="1"/>
          <p:nvPr/>
        </p:nvSpPr>
        <p:spPr>
          <a:xfrm>
            <a:off x="467900" y="14749"/>
            <a:ext cx="4027899" cy="182101"/>
          </a:xfrm>
          <a:prstGeom prst="rect">
            <a:avLst/>
          </a:prstGeom>
        </p:spPr>
        <p:txBody>
          <a:bodyPr vert="horz" wrap="square" lIns="0" tIns="12700" rIns="0" bIns="0" rtlCol="0">
            <a:spAutoFit/>
          </a:bodyPr>
          <a:lstStyle/>
          <a:p>
            <a:pPr marL="12700">
              <a:lnSpc>
                <a:spcPct val="100000"/>
              </a:lnSpc>
              <a:spcBef>
                <a:spcPts val="100"/>
              </a:spcBef>
            </a:pPr>
            <a:r>
              <a:rPr lang="es-CO" sz="1100" spc="10" dirty="0">
                <a:latin typeface="Courier New" panose="02070309020205020404" pitchFamily="49" charset="0"/>
                <a:cs typeface="Courier New" panose="02070309020205020404" pitchFamily="49" charset="0"/>
              </a:rPr>
              <a:t>Facultad</a:t>
            </a:r>
            <a:r>
              <a:rPr lang="es-CO" sz="1100" spc="-30" dirty="0">
                <a:latin typeface="Courier New" panose="02070309020205020404" pitchFamily="49" charset="0"/>
                <a:cs typeface="Courier New" panose="02070309020205020404" pitchFamily="49" charset="0"/>
              </a:rPr>
              <a:t> </a:t>
            </a:r>
            <a:r>
              <a:rPr lang="es-CO" sz="1100" spc="30" dirty="0">
                <a:latin typeface="Courier New" panose="02070309020205020404" pitchFamily="49" charset="0"/>
                <a:cs typeface="Courier New" panose="02070309020205020404" pitchFamily="49" charset="0"/>
              </a:rPr>
              <a:t>de</a:t>
            </a:r>
            <a:r>
              <a:rPr lang="es-CO" sz="1100" spc="-25" dirty="0">
                <a:latin typeface="Courier New" panose="02070309020205020404" pitchFamily="49" charset="0"/>
                <a:cs typeface="Courier New" panose="02070309020205020404" pitchFamily="49" charset="0"/>
              </a:rPr>
              <a:t> </a:t>
            </a:r>
            <a:r>
              <a:rPr lang="es-CO" sz="1100" spc="35" dirty="0">
                <a:latin typeface="Courier New" panose="02070309020205020404" pitchFamily="49" charset="0"/>
                <a:cs typeface="Courier New" panose="02070309020205020404" pitchFamily="49" charset="0"/>
              </a:rPr>
              <a:t>Economía y Empresa</a:t>
            </a:r>
            <a:endParaRPr lang="es-CO" sz="1100" dirty="0">
              <a:latin typeface="Courier New" panose="02070309020205020404" pitchFamily="49" charset="0"/>
              <a:cs typeface="Courier New" panose="02070309020205020404" pitchFamily="49" charset="0"/>
            </a:endParaRPr>
          </a:p>
        </p:txBody>
      </p:sp>
      <p:pic>
        <p:nvPicPr>
          <p:cNvPr id="98" name="Imagen 97">
            <a:extLst>
              <a:ext uri="{FF2B5EF4-FFF2-40B4-BE49-F238E27FC236}">
                <a16:creationId xmlns:a16="http://schemas.microsoft.com/office/drawing/2014/main" id="{155C1888-1116-45BF-ACED-079AC4590B85}"/>
              </a:ext>
            </a:extLst>
          </p:cNvPr>
          <p:cNvPicPr>
            <a:picLocks noChangeAspect="1"/>
          </p:cNvPicPr>
          <p:nvPr/>
        </p:nvPicPr>
        <p:blipFill>
          <a:blip r:embed="rId28" cstate="print">
            <a:extLst>
              <a:ext uri="{28A0092B-C50C-407E-A947-70E740481C1C}">
                <a14:useLocalDpi xmlns:a14="http://schemas.microsoft.com/office/drawing/2010/main" val="0"/>
              </a:ext>
            </a:extLst>
          </a:blip>
          <a:srcRect/>
          <a:stretch/>
        </p:blipFill>
        <p:spPr>
          <a:xfrm>
            <a:off x="457480" y="131013"/>
            <a:ext cx="3312501" cy="904037"/>
          </a:xfrm>
          <a:prstGeom prst="rect">
            <a:avLst/>
          </a:prstGeom>
        </p:spPr>
      </p:pic>
      <p:sp>
        <p:nvSpPr>
          <p:cNvPr id="92" name="object 43">
            <a:extLst>
              <a:ext uri="{FF2B5EF4-FFF2-40B4-BE49-F238E27FC236}">
                <a16:creationId xmlns:a16="http://schemas.microsoft.com/office/drawing/2014/main" id="{D2B9BE58-7ED0-A836-64BA-5D9FFB883B15}"/>
              </a:ext>
            </a:extLst>
          </p:cNvPr>
          <p:cNvSpPr txBox="1"/>
          <p:nvPr/>
        </p:nvSpPr>
        <p:spPr>
          <a:xfrm>
            <a:off x="-143262" y="1707821"/>
            <a:ext cx="3857990" cy="243656"/>
          </a:xfrm>
          <a:prstGeom prst="rect">
            <a:avLst/>
          </a:prstGeom>
        </p:spPr>
        <p:txBody>
          <a:bodyPr vert="horz" wrap="square" lIns="0" tIns="12700" rIns="0" bIns="0" rtlCol="0">
            <a:spAutoFit/>
          </a:bodyPr>
          <a:ls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ctr">
              <a:lnSpc>
                <a:spcPct val="100000"/>
              </a:lnSpc>
              <a:spcBef>
                <a:spcPts val="100"/>
              </a:spcBef>
            </a:pPr>
            <a:r>
              <a:rPr lang="es-MX" sz="1500" b="1" i="1" dirty="0">
                <a:solidFill>
                  <a:srgbClr val="C00000"/>
                </a:solidFill>
                <a:latin typeface="Courier New" panose="02070309020205020404" pitchFamily="49" charset="0"/>
                <a:cs typeface="Courier New" panose="02070309020205020404" pitchFamily="49" charset="0"/>
              </a:rPr>
              <a:t>Doctorado en Administración</a:t>
            </a:r>
            <a:endParaRPr sz="1500" b="1" dirty="0">
              <a:solidFill>
                <a:srgbClr val="C00000"/>
              </a:solidFill>
              <a:latin typeface="Courier New" panose="02070309020205020404" pitchFamily="49" charset="0"/>
              <a:cs typeface="Courier New" panose="02070309020205020404" pitchFamily="49" charset="0"/>
            </a:endParaRPr>
          </a:p>
        </p:txBody>
      </p:sp>
      <p:sp>
        <p:nvSpPr>
          <p:cNvPr id="99" name="object 43">
            <a:extLst>
              <a:ext uri="{FF2B5EF4-FFF2-40B4-BE49-F238E27FC236}">
                <a16:creationId xmlns:a16="http://schemas.microsoft.com/office/drawing/2014/main" id="{F7D65EF2-6FEA-F7C8-C1E5-BE82E621FC33}"/>
              </a:ext>
            </a:extLst>
          </p:cNvPr>
          <p:cNvSpPr txBox="1"/>
          <p:nvPr/>
        </p:nvSpPr>
        <p:spPr>
          <a:xfrm>
            <a:off x="144652" y="1903937"/>
            <a:ext cx="3258446" cy="243656"/>
          </a:xfrm>
          <a:prstGeom prst="rect">
            <a:avLst/>
          </a:prstGeom>
        </p:spPr>
        <p:txBody>
          <a:bodyPr vert="horz" wrap="square" lIns="0" tIns="12700" rIns="0" bIns="0" rtlCol="0">
            <a:spAutoFit/>
          </a:bodyPr>
          <a:ls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ctr">
              <a:lnSpc>
                <a:spcPct val="100000"/>
              </a:lnSpc>
              <a:spcBef>
                <a:spcPts val="100"/>
              </a:spcBef>
            </a:pPr>
            <a:r>
              <a:rPr lang="es-MX" sz="1500" b="1" i="1" dirty="0">
                <a:solidFill>
                  <a:srgbClr val="C00000"/>
                </a:solidFill>
                <a:latin typeface="Courier New" panose="02070309020205020404" pitchFamily="49" charset="0"/>
                <a:cs typeface="Courier New" panose="02070309020205020404" pitchFamily="49" charset="0"/>
              </a:rPr>
              <a:t>de Empresas</a:t>
            </a:r>
            <a:endParaRPr sz="1500" b="1" dirty="0">
              <a:solidFill>
                <a:srgbClr val="C00000"/>
              </a:solidFill>
              <a:latin typeface="Courier New" panose="02070309020205020404" pitchFamily="49" charset="0"/>
              <a:cs typeface="Courier New" panose="02070309020205020404" pitchFamily="49" charset="0"/>
            </a:endParaRPr>
          </a:p>
        </p:txBody>
      </p:sp>
      <p:sp>
        <p:nvSpPr>
          <p:cNvPr id="100" name="object 26">
            <a:extLst>
              <a:ext uri="{FF2B5EF4-FFF2-40B4-BE49-F238E27FC236}">
                <a16:creationId xmlns:a16="http://schemas.microsoft.com/office/drawing/2014/main" id="{D4650889-D036-460B-99B4-4C2FF2B1584B}"/>
              </a:ext>
            </a:extLst>
          </p:cNvPr>
          <p:cNvSpPr txBox="1"/>
          <p:nvPr/>
        </p:nvSpPr>
        <p:spPr>
          <a:xfrm>
            <a:off x="5150586" y="6278400"/>
            <a:ext cx="1097814" cy="197490"/>
          </a:xfrm>
          <a:prstGeom prst="rect">
            <a:avLst/>
          </a:prstGeom>
        </p:spPr>
        <p:txBody>
          <a:bodyPr vert="horz" wrap="square" lIns="0" tIns="12700" rIns="0" bIns="0" rtlCol="0">
            <a:spAutoFit/>
          </a:bodyPr>
          <a:lstStyle/>
          <a:p>
            <a:pPr marL="12700">
              <a:lnSpc>
                <a:spcPct val="100000"/>
              </a:lnSpc>
              <a:spcBef>
                <a:spcPts val="100"/>
              </a:spcBef>
            </a:pPr>
            <a:r>
              <a:rPr lang="es-MX" sz="1200" dirty="0">
                <a:latin typeface="Courier New" panose="02070309020205020404" pitchFamily="49" charset="0"/>
                <a:cs typeface="Courier New" panose="02070309020205020404" pitchFamily="49" charset="0"/>
              </a:rPr>
              <a:t>2.385 </a:t>
            </a:r>
            <a:r>
              <a:rPr lang="es-CO" sz="1200" b="0" i="0" dirty="0">
                <a:solidFill>
                  <a:srgbClr val="000000"/>
                </a:solidFill>
                <a:effectLst/>
                <a:latin typeface="Courier New" panose="02070309020205020404" pitchFamily="49" charset="0"/>
                <a:cs typeface="Courier New" panose="02070309020205020404" pitchFamily="49" charset="0"/>
              </a:rPr>
              <a:t>£</a:t>
            </a:r>
            <a:endParaRPr sz="1200" dirty="0">
              <a:latin typeface="Courier New" panose="02070309020205020404" pitchFamily="49" charset="0"/>
              <a:cs typeface="Courier New" panose="02070309020205020404" pitchFamily="49" charset="0"/>
            </a:endParaRPr>
          </a:p>
        </p:txBody>
      </p:sp>
      <p:sp>
        <p:nvSpPr>
          <p:cNvPr id="101" name="object 27">
            <a:extLst>
              <a:ext uri="{FF2B5EF4-FFF2-40B4-BE49-F238E27FC236}">
                <a16:creationId xmlns:a16="http://schemas.microsoft.com/office/drawing/2014/main" id="{9280820C-E7A6-2F17-4C07-5AC37AE1DF61}"/>
              </a:ext>
            </a:extLst>
          </p:cNvPr>
          <p:cNvSpPr txBox="1"/>
          <p:nvPr/>
        </p:nvSpPr>
        <p:spPr>
          <a:xfrm>
            <a:off x="6553200" y="6277964"/>
            <a:ext cx="1116099" cy="228268"/>
          </a:xfrm>
          <a:prstGeom prst="rect">
            <a:avLst/>
          </a:prstGeom>
        </p:spPr>
        <p:txBody>
          <a:bodyPr vert="horz" wrap="square" lIns="0" tIns="12700" rIns="0" bIns="0" rtlCol="0">
            <a:spAutoFit/>
          </a:bodyPr>
          <a:lstStyle/>
          <a:p>
            <a:pPr marL="12700">
              <a:lnSpc>
                <a:spcPct val="100000"/>
              </a:lnSpc>
              <a:spcBef>
                <a:spcPts val="100"/>
              </a:spcBef>
            </a:pPr>
            <a:r>
              <a:rPr lang="es-MX" sz="1300" b="1" spc="15" dirty="0">
                <a:latin typeface="Courier New" panose="02070309020205020404" pitchFamily="49" charset="0"/>
                <a:cs typeface="Courier New" panose="02070309020205020404" pitchFamily="49" charset="0"/>
              </a:rPr>
              <a:t>2.385 </a:t>
            </a:r>
            <a:r>
              <a:rPr lang="es-CO" sz="1400" b="1" i="0" dirty="0">
                <a:solidFill>
                  <a:srgbClr val="000000"/>
                </a:solidFill>
                <a:effectLst/>
                <a:latin typeface="Courier New" panose="02070309020205020404" pitchFamily="49" charset="0"/>
                <a:cs typeface="Courier New" panose="02070309020205020404" pitchFamily="49" charset="0"/>
              </a:rPr>
              <a:t>£</a:t>
            </a:r>
            <a:endParaRPr sz="1300" b="1" dirty="0">
              <a:latin typeface="Courier New" panose="02070309020205020404" pitchFamily="49" charset="0"/>
              <a:cs typeface="Courier New" panose="02070309020205020404" pitchFamily="49" charset="0"/>
            </a:endParaRPr>
          </a:p>
        </p:txBody>
      </p:sp>
      <p:sp>
        <p:nvSpPr>
          <p:cNvPr id="102" name="object 29">
            <a:extLst>
              <a:ext uri="{FF2B5EF4-FFF2-40B4-BE49-F238E27FC236}">
                <a16:creationId xmlns:a16="http://schemas.microsoft.com/office/drawing/2014/main" id="{931F4DD2-E90C-76E0-2ABB-A7CAD923FE7B}"/>
              </a:ext>
            </a:extLst>
          </p:cNvPr>
          <p:cNvSpPr txBox="1"/>
          <p:nvPr/>
        </p:nvSpPr>
        <p:spPr>
          <a:xfrm>
            <a:off x="5150585" y="5540748"/>
            <a:ext cx="1110747" cy="197490"/>
          </a:xfrm>
          <a:prstGeom prst="rect">
            <a:avLst/>
          </a:prstGeom>
        </p:spPr>
        <p:txBody>
          <a:bodyPr vert="horz" wrap="square" lIns="0" tIns="12700" rIns="0" bIns="0" rtlCol="0">
            <a:spAutoFit/>
          </a:bodyPr>
          <a:lstStyle/>
          <a:p>
            <a:pPr marL="12700">
              <a:lnSpc>
                <a:spcPct val="100000"/>
              </a:lnSpc>
              <a:spcBef>
                <a:spcPts val="100"/>
              </a:spcBef>
            </a:pPr>
            <a:r>
              <a:rPr lang="es-MX" sz="1200" dirty="0">
                <a:latin typeface="Courier New" panose="02070309020205020404" pitchFamily="49" charset="0"/>
                <a:cs typeface="Courier New" panose="02070309020205020404" pitchFamily="49" charset="0"/>
              </a:rPr>
              <a:t>28.800 </a:t>
            </a:r>
            <a:r>
              <a:rPr lang="es-CO" sz="1200" b="0" i="0" dirty="0">
                <a:solidFill>
                  <a:srgbClr val="000000"/>
                </a:solidFill>
                <a:effectLst/>
                <a:latin typeface="Courier New" panose="02070309020205020404" pitchFamily="49" charset="0"/>
                <a:cs typeface="Courier New" panose="02070309020205020404" pitchFamily="49" charset="0"/>
              </a:rPr>
              <a:t>£</a:t>
            </a:r>
            <a:endParaRPr sz="1200" dirty="0">
              <a:latin typeface="Courier New" panose="02070309020205020404" pitchFamily="49" charset="0"/>
              <a:cs typeface="Courier New" panose="02070309020205020404" pitchFamily="49" charset="0"/>
            </a:endParaRPr>
          </a:p>
        </p:txBody>
      </p:sp>
      <p:sp>
        <p:nvSpPr>
          <p:cNvPr id="103" name="object 30">
            <a:extLst>
              <a:ext uri="{FF2B5EF4-FFF2-40B4-BE49-F238E27FC236}">
                <a16:creationId xmlns:a16="http://schemas.microsoft.com/office/drawing/2014/main" id="{217E6572-2BD2-C0E2-CFD1-4CFFCE33D6A5}"/>
              </a:ext>
            </a:extLst>
          </p:cNvPr>
          <p:cNvSpPr txBox="1"/>
          <p:nvPr/>
        </p:nvSpPr>
        <p:spPr>
          <a:xfrm>
            <a:off x="6553200" y="5537257"/>
            <a:ext cx="1219200" cy="228268"/>
          </a:xfrm>
          <a:prstGeom prst="rect">
            <a:avLst/>
          </a:prstGeom>
        </p:spPr>
        <p:txBody>
          <a:bodyPr vert="horz" wrap="square" lIns="0" tIns="12700" rIns="0" bIns="0" rtlCol="0">
            <a:spAutoFit/>
          </a:bodyPr>
          <a:lstStyle/>
          <a:p>
            <a:pPr marL="12700">
              <a:lnSpc>
                <a:spcPct val="100000"/>
              </a:lnSpc>
              <a:spcBef>
                <a:spcPts val="100"/>
              </a:spcBef>
            </a:pPr>
            <a:r>
              <a:rPr lang="es-MX" sz="1300" b="1" spc="15" dirty="0">
                <a:latin typeface="Courier New" panose="02070309020205020404" pitchFamily="49" charset="0"/>
                <a:cs typeface="Courier New" panose="02070309020205020404" pitchFamily="49" charset="0"/>
              </a:rPr>
              <a:t>28.800 </a:t>
            </a:r>
            <a:r>
              <a:rPr lang="es-CO" sz="1400" b="1" i="0" dirty="0">
                <a:solidFill>
                  <a:srgbClr val="000000"/>
                </a:solidFill>
                <a:effectLst/>
                <a:latin typeface="Courier New" panose="02070309020205020404" pitchFamily="49" charset="0"/>
                <a:cs typeface="Courier New" panose="02070309020205020404" pitchFamily="49" charset="0"/>
              </a:rPr>
              <a:t>£</a:t>
            </a:r>
            <a:endParaRPr sz="1300" b="1" dirty="0">
              <a:latin typeface="Courier New" panose="02070309020205020404" pitchFamily="49" charset="0"/>
              <a:cs typeface="Courier New" panose="02070309020205020404" pitchFamily="49" charset="0"/>
            </a:endParaRPr>
          </a:p>
        </p:txBody>
      </p:sp>
      <p:sp>
        <p:nvSpPr>
          <p:cNvPr id="104" name="object 33">
            <a:extLst>
              <a:ext uri="{FF2B5EF4-FFF2-40B4-BE49-F238E27FC236}">
                <a16:creationId xmlns:a16="http://schemas.microsoft.com/office/drawing/2014/main" id="{3FECC66C-70CB-8539-7B37-328867FCB0E7}"/>
              </a:ext>
            </a:extLst>
          </p:cNvPr>
          <p:cNvSpPr txBox="1"/>
          <p:nvPr/>
        </p:nvSpPr>
        <p:spPr>
          <a:xfrm>
            <a:off x="5150585" y="4794041"/>
            <a:ext cx="777777" cy="197490"/>
          </a:xfrm>
          <a:prstGeom prst="rect">
            <a:avLst/>
          </a:prstGeom>
        </p:spPr>
        <p:txBody>
          <a:bodyPr vert="horz" wrap="square" lIns="0" tIns="12700" rIns="0" bIns="0" rtlCol="0">
            <a:spAutoFit/>
          </a:bodyPr>
          <a:lstStyle/>
          <a:p>
            <a:pPr marL="12700">
              <a:lnSpc>
                <a:spcPct val="100000"/>
              </a:lnSpc>
              <a:spcBef>
                <a:spcPts val="100"/>
              </a:spcBef>
            </a:pPr>
            <a:r>
              <a:rPr sz="1200" spc="5" dirty="0">
                <a:latin typeface="Courier New" panose="02070309020205020404" pitchFamily="49" charset="0"/>
                <a:cs typeface="Courier New" panose="02070309020205020404" pitchFamily="49" charset="0"/>
              </a:rPr>
              <a:t>500</a:t>
            </a:r>
            <a:r>
              <a:rPr lang="es-MX" sz="1200" spc="5" dirty="0">
                <a:latin typeface="Courier New" panose="02070309020205020404" pitchFamily="49" charset="0"/>
                <a:cs typeface="Courier New" panose="02070309020205020404" pitchFamily="49" charset="0"/>
              </a:rPr>
              <a:t> </a:t>
            </a:r>
            <a:r>
              <a:rPr lang="es-CO" sz="1200" b="0" i="0" dirty="0">
                <a:solidFill>
                  <a:srgbClr val="000000"/>
                </a:solidFill>
                <a:effectLst/>
                <a:latin typeface="Courier New" panose="02070309020205020404" pitchFamily="49" charset="0"/>
                <a:cs typeface="Courier New" panose="02070309020205020404" pitchFamily="49" charset="0"/>
              </a:rPr>
              <a:t>£</a:t>
            </a:r>
            <a:endParaRPr sz="1200" dirty="0">
              <a:latin typeface="Courier New" panose="02070309020205020404" pitchFamily="49" charset="0"/>
              <a:cs typeface="Courier New" panose="02070309020205020404" pitchFamily="49" charset="0"/>
            </a:endParaRPr>
          </a:p>
        </p:txBody>
      </p:sp>
      <p:sp>
        <p:nvSpPr>
          <p:cNvPr id="105" name="object 34">
            <a:extLst>
              <a:ext uri="{FF2B5EF4-FFF2-40B4-BE49-F238E27FC236}">
                <a16:creationId xmlns:a16="http://schemas.microsoft.com/office/drawing/2014/main" id="{4E81C96A-C76F-D54D-5B3B-4C9D38EF50B1}"/>
              </a:ext>
            </a:extLst>
          </p:cNvPr>
          <p:cNvSpPr txBox="1"/>
          <p:nvPr/>
        </p:nvSpPr>
        <p:spPr>
          <a:xfrm>
            <a:off x="6553200" y="4799604"/>
            <a:ext cx="845589" cy="228268"/>
          </a:xfrm>
          <a:prstGeom prst="rect">
            <a:avLst/>
          </a:prstGeom>
        </p:spPr>
        <p:txBody>
          <a:bodyPr vert="horz" wrap="square" lIns="0" tIns="12700" rIns="0" bIns="0" rtlCol="0">
            <a:spAutoFit/>
          </a:bodyPr>
          <a:lstStyle/>
          <a:p>
            <a:pPr marL="12700">
              <a:lnSpc>
                <a:spcPct val="100000"/>
              </a:lnSpc>
              <a:spcBef>
                <a:spcPts val="100"/>
              </a:spcBef>
            </a:pPr>
            <a:r>
              <a:rPr sz="1300" b="1" spc="20" dirty="0">
                <a:latin typeface="Courier New" panose="02070309020205020404" pitchFamily="49" charset="0"/>
                <a:cs typeface="Courier New" panose="02070309020205020404" pitchFamily="49" charset="0"/>
              </a:rPr>
              <a:t>500</a:t>
            </a:r>
            <a:r>
              <a:rPr lang="es-MX" sz="1300" b="1" spc="20" dirty="0">
                <a:latin typeface="Courier New" panose="02070309020205020404" pitchFamily="49" charset="0"/>
                <a:cs typeface="Courier New" panose="02070309020205020404" pitchFamily="49" charset="0"/>
              </a:rPr>
              <a:t> </a:t>
            </a:r>
            <a:r>
              <a:rPr lang="es-CO" sz="1400" b="1" i="0" dirty="0">
                <a:solidFill>
                  <a:srgbClr val="000000"/>
                </a:solidFill>
                <a:effectLst/>
                <a:latin typeface="Courier New" panose="02070309020205020404" pitchFamily="49" charset="0"/>
                <a:cs typeface="Courier New" panose="02070309020205020404" pitchFamily="49" charset="0"/>
              </a:rPr>
              <a:t>£</a:t>
            </a:r>
            <a:endParaRPr sz="1300" b="1" dirty="0">
              <a:latin typeface="Courier New" panose="02070309020205020404" pitchFamily="49" charset="0"/>
              <a:cs typeface="Courier New" panose="02070309020205020404" pitchFamily="49"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239</TotalTime>
  <Words>636</Words>
  <Application>Microsoft Office PowerPoint</Application>
  <PresentationFormat>Personalizado</PresentationFormat>
  <Paragraphs>78</Paragraphs>
  <Slides>1</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vt:i4>
      </vt:variant>
    </vt:vector>
  </HeadingPairs>
  <TitlesOfParts>
    <vt:vector size="8" baseType="lpstr">
      <vt:lpstr>Microsoft JhengHei UI Light</vt:lpstr>
      <vt:lpstr>Arial</vt:lpstr>
      <vt:lpstr>Calibri</vt:lpstr>
      <vt:lpstr>Calibri Light</vt:lpstr>
      <vt:lpstr>Courier New</vt:lpstr>
      <vt:lpstr>Microsoft Sans Serif</vt:lpstr>
      <vt:lpstr>Office Theme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Valentina G.</cp:lastModifiedBy>
  <cp:revision>64</cp:revision>
  <dcterms:created xsi:type="dcterms:W3CDTF">2022-02-28T22:51:00Z</dcterms:created>
  <dcterms:modified xsi:type="dcterms:W3CDTF">2022-07-15T04:38:16Z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2016-01-26T00:00:00Z</vt:filetime>
  </property>
  <property fmtid="{D5CDD505-2E9C-101B-9397-08002B2CF9AE}" pid="3" name="Creator">
    <vt:lpwstr>Adobe Photoshop CC 2019 (Windows)</vt:lpwstr>
  </property>
  <property fmtid="{D5CDD505-2E9C-101B-9397-08002B2CF9AE}" pid="4" name="LastSaved">
    <vt:filetime>2022-02-28T00:00:00Z</vt:filetime>
  </property>
</Properties>
</file>