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772400" cy="10909300"/>
  <p:notesSz cx="7772400" cy="109093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C29"/>
    <a:srgbClr val="D3D3DF"/>
    <a:srgbClr val="D2D3DF"/>
    <a:srgbClr val="C4C8D7"/>
    <a:srgbClr val="063772"/>
    <a:srgbClr val="374D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326" y="-515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82296" y="1609344"/>
            <a:ext cx="7452359" cy="9241536"/>
          </a:xfrm>
          <a:prstGeom prst="rect">
            <a:avLst/>
          </a:prstGeom>
        </p:spPr>
      </p:pic>
      <p:pic>
        <p:nvPicPr>
          <p:cNvPr id="17" name="bg object 17"/>
          <p:cNvPicPr/>
          <p:nvPr/>
        </p:nvPicPr>
        <p:blipFill>
          <a:blip r:embed="rId8" cstate="print"/>
          <a:stretch>
            <a:fillRect/>
          </a:stretch>
        </p:blipFill>
        <p:spPr>
          <a:xfrm>
            <a:off x="0" y="0"/>
            <a:ext cx="7775447" cy="1639824"/>
          </a:xfrm>
          <a:prstGeom prst="rect">
            <a:avLst/>
          </a:prstGeom>
        </p:spPr>
      </p:pic>
      <p:sp>
        <p:nvSpPr>
          <p:cNvPr id="2" name="Holder 2"/>
          <p:cNvSpPr>
            <a:spLocks noGrp="1"/>
          </p:cNvSpPr>
          <p:nvPr>
            <p:ph type="title"/>
          </p:nvPr>
        </p:nvSpPr>
        <p:spPr>
          <a:xfrm>
            <a:off x="4949292" y="26432"/>
            <a:ext cx="2476500" cy="528955"/>
          </a:xfrm>
          <a:prstGeom prst="rect">
            <a:avLst/>
          </a:prstGeom>
        </p:spPr>
        <p:txBody>
          <a:bodyPr wrap="square" lIns="0" tIns="0" rIns="0" bIns="0">
            <a:spAutoFit/>
          </a:bodyPr>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a:xfrm>
            <a:off x="453671" y="4610882"/>
            <a:ext cx="6871407" cy="28905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jp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jp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3972" y="10496550"/>
            <a:ext cx="2637155" cy="368300"/>
          </a:xfrm>
          <a:prstGeom prst="rect">
            <a:avLst/>
          </a:prstGeom>
        </p:spPr>
        <p:txBody>
          <a:bodyPr vert="horz" wrap="square" lIns="0" tIns="12700" rIns="0" bIns="0" rtlCol="0">
            <a:spAutoFit/>
          </a:bodyPr>
          <a:lstStyle/>
          <a:p>
            <a:pPr marR="24765" algn="ctr">
              <a:lnSpc>
                <a:spcPts val="1530"/>
              </a:lnSpc>
              <a:spcBef>
                <a:spcPts val="100"/>
              </a:spcBef>
            </a:pPr>
            <a:r>
              <a:rPr sz="1300" b="1" dirty="0">
                <a:latin typeface="Microsoft JhengHei UI Light" panose="020B0304030504040204" pitchFamily="34" charset="-120"/>
                <a:ea typeface="Microsoft JhengHei UI Light" panose="020B0304030504040204" pitchFamily="34" charset="-120"/>
                <a:cs typeface="Microsoft Sans Serif"/>
              </a:rPr>
              <a:t>CARLOS CRESPO FERNÁNDEZ</a:t>
            </a:r>
          </a:p>
          <a:p>
            <a:pPr algn="ctr">
              <a:lnSpc>
                <a:spcPts val="1170"/>
              </a:lnSpc>
            </a:pPr>
            <a:r>
              <a:rPr sz="1000" dirty="0">
                <a:latin typeface="Microsoft JhengHei UI Light" panose="020B0304030504040204" pitchFamily="34" charset="-120"/>
                <a:ea typeface="Microsoft JhengHei UI Light" panose="020B0304030504040204" pitchFamily="34" charset="-120"/>
                <a:cs typeface="Microsoft Sans Serif"/>
              </a:rPr>
              <a:t>Departamento de Admisiones Internacionales</a:t>
            </a:r>
          </a:p>
        </p:txBody>
      </p:sp>
      <p:grpSp>
        <p:nvGrpSpPr>
          <p:cNvPr id="3" name="object 3"/>
          <p:cNvGrpSpPr/>
          <p:nvPr/>
        </p:nvGrpSpPr>
        <p:grpSpPr>
          <a:xfrm>
            <a:off x="-3175" y="5289337"/>
            <a:ext cx="7775575" cy="2966085"/>
            <a:chOff x="0" y="5291330"/>
            <a:chExt cx="7775575" cy="2966085"/>
          </a:xfrm>
        </p:grpSpPr>
        <p:pic>
          <p:nvPicPr>
            <p:cNvPr id="4" name="object 4"/>
            <p:cNvPicPr/>
            <p:nvPr/>
          </p:nvPicPr>
          <p:blipFill>
            <a:blip r:embed="rId2" cstate="print"/>
            <a:stretch>
              <a:fillRect/>
            </a:stretch>
          </p:blipFill>
          <p:spPr>
            <a:xfrm>
              <a:off x="0" y="6763507"/>
              <a:ext cx="7775447" cy="1493522"/>
            </a:xfrm>
            <a:prstGeom prst="rect">
              <a:avLst/>
            </a:prstGeom>
          </p:spPr>
        </p:pic>
        <p:pic>
          <p:nvPicPr>
            <p:cNvPr id="5" name="object 5"/>
            <p:cNvPicPr/>
            <p:nvPr/>
          </p:nvPicPr>
          <p:blipFill>
            <a:blip r:embed="rId3" cstate="print"/>
            <a:stretch>
              <a:fillRect/>
            </a:stretch>
          </p:blipFill>
          <p:spPr>
            <a:xfrm>
              <a:off x="0" y="5291330"/>
              <a:ext cx="7775447" cy="1484376"/>
            </a:xfrm>
            <a:prstGeom prst="rect">
              <a:avLst/>
            </a:prstGeom>
          </p:spPr>
        </p:pic>
      </p:grpSp>
      <p:sp>
        <p:nvSpPr>
          <p:cNvPr id="6" name="object 6"/>
          <p:cNvSpPr txBox="1"/>
          <p:nvPr/>
        </p:nvSpPr>
        <p:spPr>
          <a:xfrm>
            <a:off x="76200" y="8197850"/>
            <a:ext cx="3581401" cy="1524776"/>
          </a:xfrm>
          <a:prstGeom prst="rect">
            <a:avLst/>
          </a:prstGeom>
        </p:spPr>
        <p:txBody>
          <a:bodyPr vert="horz" wrap="square" lIns="0" tIns="31750" rIns="0" bIns="0" rtlCol="0">
            <a:spAutoFit/>
          </a:bodyPr>
          <a:lstStyle/>
          <a:p>
            <a:pPr marL="12700">
              <a:lnSpc>
                <a:spcPct val="100000"/>
              </a:lnSpc>
              <a:spcBef>
                <a:spcPts val="250"/>
              </a:spcBef>
            </a:pPr>
            <a:r>
              <a:rPr sz="1000" b="1" dirty="0">
                <a:solidFill>
                  <a:srgbClr val="063772"/>
                </a:solidFill>
                <a:latin typeface="Courier New" panose="02070309020205020404" pitchFamily="49" charset="0"/>
                <a:cs typeface="Courier New" panose="02070309020205020404" pitchFamily="49" charset="0"/>
              </a:rPr>
              <a:t>Términos &amp; Condiciones</a:t>
            </a:r>
          </a:p>
          <a:p>
            <a:pPr marL="22225" marR="5080" algn="just">
              <a:lnSpc>
                <a:spcPts val="800"/>
              </a:lnSpc>
              <a:spcBef>
                <a:spcPts val="240"/>
              </a:spcBef>
            </a:pPr>
            <a:r>
              <a:rPr sz="700" dirty="0">
                <a:latin typeface="Courier New" panose="02070309020205020404" pitchFamily="49" charset="0"/>
                <a:cs typeface="Courier New" panose="02070309020205020404" pitchFamily="49" charset="0"/>
              </a:rPr>
              <a:t>Las </a:t>
            </a:r>
            <a:r>
              <a:rPr sz="700" dirty="0" err="1">
                <a:latin typeface="Courier New" panose="02070309020205020404" pitchFamily="49" charset="0"/>
                <a:cs typeface="Courier New" panose="02070309020205020404" pitchFamily="49" charset="0"/>
              </a:rPr>
              <a:t>presentes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contratación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las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junto con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formulario</a:t>
            </a:r>
            <a:r>
              <a:rPr sz="700" dirty="0">
                <a:latin typeface="Courier New" panose="02070309020205020404" pitchFamily="49" charset="0"/>
                <a:cs typeface="Courier New" panose="02070309020205020404" pitchFamily="49" charset="0"/>
              </a:rPr>
              <a:t> web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ATM) o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soporte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físico</a:t>
            </a:r>
            <a:r>
              <a:rPr sz="700" dirty="0">
                <a:latin typeface="Courier New" panose="02070309020205020404" pitchFamily="49" charset="0"/>
                <a:cs typeface="Courier New" panose="02070309020205020404" pitchFamily="49" charset="0"/>
              </a:rPr>
              <a:t> 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  </a:t>
            </a:r>
            <a:r>
              <a:rPr sz="700" dirty="0" err="1">
                <a:latin typeface="Courier New" panose="02070309020205020404" pitchFamily="49" charset="0"/>
                <a:cs typeface="Courier New" panose="02070309020205020404" pitchFamily="49" charset="0"/>
              </a:rPr>
              <a:t>través</a:t>
            </a:r>
            <a:r>
              <a:rPr sz="700" dirty="0">
                <a:latin typeface="Courier New" panose="02070309020205020404" pitchFamily="49" charset="0"/>
                <a:cs typeface="Courier New" panose="02070309020205020404" pitchFamily="49" charset="0"/>
              </a:rPr>
              <a:t> del </a:t>
            </a:r>
            <a:r>
              <a:rPr sz="700" dirty="0" err="1">
                <a:latin typeface="Courier New" panose="02070309020205020404" pitchFamily="49" charset="0"/>
                <a:cs typeface="Courier New" panose="02070309020205020404" pitchFamily="49" charset="0"/>
              </a:rPr>
              <a:t>cual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haya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formalizado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estudiante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suponen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Contrato</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Prestación</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Servicios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docentes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celebrado</a:t>
            </a:r>
            <a:r>
              <a:rPr sz="700" dirty="0">
                <a:latin typeface="Courier New" panose="02070309020205020404" pitchFamily="49" charset="0"/>
                <a:cs typeface="Courier New" panose="02070309020205020404" pitchFamily="49" charset="0"/>
              </a:rPr>
              <a:t> entre la INSTITUCIÓN UNIVERSITARIA SAEJEE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 SAEJEE”)  y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contratante</a:t>
            </a:r>
            <a:r>
              <a:rPr sz="700" dirty="0">
                <a:latin typeface="Courier New" panose="02070309020205020404" pitchFamily="49" charset="0"/>
                <a:cs typeface="Courier New" panose="02070309020205020404" pitchFamily="49" charset="0"/>
              </a:rPr>
              <a:t> de los </a:t>
            </a:r>
            <a:r>
              <a:rPr sz="700" dirty="0" err="1">
                <a:latin typeface="Courier New" panose="02070309020205020404" pitchFamily="49" charset="0"/>
                <a:cs typeface="Courier New" panose="02070309020205020404" pitchFamily="49" charset="0"/>
              </a:rPr>
              <a:t>mismos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“ESTUDIANTE”) que </a:t>
            </a:r>
            <a:r>
              <a:rPr sz="700" dirty="0" err="1">
                <a:latin typeface="Courier New" panose="02070309020205020404" pitchFamily="49" charset="0"/>
                <a:cs typeface="Courier New" panose="02070309020205020404" pitchFamily="49" charset="0"/>
              </a:rPr>
              <a:t>realice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matriculación</a:t>
            </a:r>
            <a:r>
              <a:rPr sz="700" dirty="0">
                <a:latin typeface="Courier New" panose="02070309020205020404" pitchFamily="49" charset="0"/>
                <a:cs typeface="Courier New" panose="02070309020205020404" pitchFamily="49" charset="0"/>
              </a:rPr>
              <a:t> online o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por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medio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cualquiera</a:t>
            </a:r>
            <a:r>
              <a:rPr sz="700" dirty="0">
                <a:latin typeface="Courier New" panose="02070309020205020404" pitchFamily="49" charset="0"/>
                <a:cs typeface="Courier New" panose="02070309020205020404" pitchFamily="49" charset="0"/>
              </a:rPr>
              <a:t> de las acciones formativas  ofertadas a través de la página web oﬁcial de la SAEJEE:</a:t>
            </a:r>
          </a:p>
          <a:p>
            <a:pPr marL="45720">
              <a:lnSpc>
                <a:spcPct val="100000"/>
              </a:lnSpc>
              <a:spcBef>
                <a:spcPts val="640"/>
              </a:spcBef>
            </a:pPr>
            <a:r>
              <a:rPr lang="es-MX" sz="700" b="1" dirty="0">
                <a:solidFill>
                  <a:srgbClr val="D71C29"/>
                </a:solidFill>
                <a:latin typeface="Courier New" panose="02070309020205020404" pitchFamily="49" charset="0"/>
                <a:cs typeface="Courier New" panose="02070309020205020404" pitchFamily="49" charset="0"/>
              </a:rPr>
              <a:t>https://www.saejee.university</a:t>
            </a:r>
            <a:endParaRPr sz="700" dirty="0">
              <a:solidFill>
                <a:srgbClr val="D71C29"/>
              </a:solidFill>
              <a:latin typeface="Courier New" panose="02070309020205020404" pitchFamily="49" charset="0"/>
              <a:cs typeface="Courier New" panose="02070309020205020404" pitchFamily="49" charset="0"/>
            </a:endParaRPr>
          </a:p>
        </p:txBody>
      </p:sp>
      <p:pic>
        <p:nvPicPr>
          <p:cNvPr id="14" name="object 14"/>
          <p:cNvPicPr/>
          <p:nvPr/>
        </p:nvPicPr>
        <p:blipFill>
          <a:blip r:embed="rId4" cstate="print"/>
          <a:stretch>
            <a:fillRect/>
          </a:stretch>
        </p:blipFill>
        <p:spPr>
          <a:xfrm>
            <a:off x="3898003" y="1535525"/>
            <a:ext cx="3474723" cy="1060700"/>
          </a:xfrm>
          <a:prstGeom prst="rect">
            <a:avLst/>
          </a:prstGeom>
        </p:spPr>
      </p:pic>
      <p:pic>
        <p:nvPicPr>
          <p:cNvPr id="15" name="object 15"/>
          <p:cNvPicPr/>
          <p:nvPr/>
        </p:nvPicPr>
        <p:blipFill>
          <a:blip r:embed="rId5" cstate="print"/>
          <a:stretch>
            <a:fillRect/>
          </a:stretch>
        </p:blipFill>
        <p:spPr>
          <a:xfrm>
            <a:off x="3699902" y="1682501"/>
            <a:ext cx="2450967" cy="396237"/>
          </a:xfrm>
          <a:prstGeom prst="rect">
            <a:avLst/>
          </a:prstGeom>
        </p:spPr>
      </p:pic>
      <p:pic>
        <p:nvPicPr>
          <p:cNvPr id="16" name="object 16"/>
          <p:cNvPicPr/>
          <p:nvPr/>
        </p:nvPicPr>
        <p:blipFill>
          <a:blip r:embed="rId6" cstate="print"/>
          <a:stretch>
            <a:fillRect/>
          </a:stretch>
        </p:blipFill>
        <p:spPr>
          <a:xfrm>
            <a:off x="5766804" y="1664208"/>
            <a:ext cx="1801374" cy="432810"/>
          </a:xfrm>
          <a:prstGeom prst="rect">
            <a:avLst/>
          </a:prstGeom>
        </p:spPr>
      </p:pic>
      <p:pic>
        <p:nvPicPr>
          <p:cNvPr id="17" name="object 17"/>
          <p:cNvPicPr/>
          <p:nvPr/>
        </p:nvPicPr>
        <p:blipFill>
          <a:blip r:embed="rId7" cstate="print"/>
          <a:stretch>
            <a:fillRect/>
          </a:stretch>
        </p:blipFill>
        <p:spPr>
          <a:xfrm>
            <a:off x="5797291" y="1664208"/>
            <a:ext cx="1978156" cy="432367"/>
          </a:xfrm>
          <a:prstGeom prst="rect">
            <a:avLst/>
          </a:prstGeom>
        </p:spPr>
      </p:pic>
      <p:pic>
        <p:nvPicPr>
          <p:cNvPr id="18" name="object 18"/>
          <p:cNvPicPr/>
          <p:nvPr/>
        </p:nvPicPr>
        <p:blipFill>
          <a:blip r:embed="rId8" cstate="print"/>
          <a:stretch>
            <a:fillRect/>
          </a:stretch>
        </p:blipFill>
        <p:spPr>
          <a:xfrm>
            <a:off x="0" y="4562855"/>
            <a:ext cx="7775447" cy="743714"/>
          </a:xfrm>
          <a:prstGeom prst="rect">
            <a:avLst/>
          </a:prstGeom>
        </p:spPr>
      </p:pic>
      <p:sp>
        <p:nvSpPr>
          <p:cNvPr id="22" name="object 22"/>
          <p:cNvSpPr txBox="1"/>
          <p:nvPr/>
        </p:nvSpPr>
        <p:spPr>
          <a:xfrm>
            <a:off x="4419600" y="7015507"/>
            <a:ext cx="432435" cy="212879"/>
          </a:xfrm>
          <a:prstGeom prst="rect">
            <a:avLst/>
          </a:prstGeom>
        </p:spPr>
        <p:txBody>
          <a:bodyPr vert="horz" wrap="square" lIns="0" tIns="12700" rIns="0" bIns="0" rtlCol="0">
            <a:spAutoFit/>
          </a:bodyPr>
          <a:lstStyle/>
          <a:p>
            <a:pPr marL="12700">
              <a:lnSpc>
                <a:spcPct val="100000"/>
              </a:lnSpc>
              <a:spcBef>
                <a:spcPts val="100"/>
              </a:spcBef>
            </a:pPr>
            <a:r>
              <a:rPr lang="es-MX" sz="1300" dirty="0">
                <a:solidFill>
                  <a:srgbClr val="D71C29"/>
                </a:solidFill>
                <a:latin typeface="Courier New" panose="02070309020205020404" pitchFamily="49" charset="0"/>
                <a:cs typeface="Courier New" panose="02070309020205020404" pitchFamily="49" charset="0"/>
              </a:rPr>
              <a:t>-25%</a:t>
            </a:r>
            <a:endParaRPr sz="1300" dirty="0">
              <a:solidFill>
                <a:srgbClr val="D71C29"/>
              </a:solidFill>
              <a:latin typeface="Courier New" panose="02070309020205020404" pitchFamily="49" charset="0"/>
              <a:cs typeface="Courier New" panose="02070309020205020404" pitchFamily="49" charset="0"/>
            </a:endParaRPr>
          </a:p>
        </p:txBody>
      </p:sp>
      <p:sp>
        <p:nvSpPr>
          <p:cNvPr id="23" name="object 23"/>
          <p:cNvSpPr txBox="1"/>
          <p:nvPr/>
        </p:nvSpPr>
        <p:spPr>
          <a:xfrm>
            <a:off x="5187923" y="7023307"/>
            <a:ext cx="1060477" cy="197490"/>
          </a:xfrm>
          <a:prstGeom prst="rect">
            <a:avLst/>
          </a:prstGeom>
        </p:spPr>
        <p:txBody>
          <a:bodyPr vert="horz" wrap="square" lIns="0" tIns="12700" rIns="0" bIns="0" rtlCol="0">
            <a:spAutoFit/>
          </a:bodyPr>
          <a:lstStyle/>
          <a:p>
            <a:pPr marL="12700">
              <a:lnSpc>
                <a:spcPct val="100000"/>
              </a:lnSpc>
              <a:spcBef>
                <a:spcPts val="100"/>
              </a:spcBef>
            </a:pPr>
            <a:r>
              <a:rPr lang="es-MX" sz="1200" spc="-70" dirty="0">
                <a:solidFill>
                  <a:srgbClr val="D71C29"/>
                </a:solidFill>
                <a:latin typeface="Courier New" panose="02070309020205020404" pitchFamily="49" charset="0"/>
                <a:cs typeface="Courier New" panose="02070309020205020404" pitchFamily="49" charset="0"/>
              </a:rPr>
              <a:t>-7.200 </a:t>
            </a:r>
            <a:r>
              <a:rPr lang="es-CO" sz="1200" b="0" i="0" dirty="0">
                <a:solidFill>
                  <a:srgbClr val="D71C29"/>
                </a:solidFill>
                <a:effectLst/>
                <a:latin typeface="Courier New" panose="02070309020205020404" pitchFamily="49" charset="0"/>
                <a:cs typeface="Courier New" panose="02070309020205020404" pitchFamily="49" charset="0"/>
              </a:rPr>
              <a:t>£</a:t>
            </a:r>
            <a:r>
              <a:rPr lang="es-MX" sz="1200" spc="-70" dirty="0">
                <a:solidFill>
                  <a:srgbClr val="D71C29"/>
                </a:solidFill>
                <a:latin typeface="Courier New" panose="02070309020205020404" pitchFamily="49" charset="0"/>
                <a:cs typeface="Courier New" panose="02070309020205020404" pitchFamily="49" charset="0"/>
              </a:rPr>
              <a:t> </a:t>
            </a:r>
            <a:endParaRPr sz="1200" dirty="0">
              <a:solidFill>
                <a:srgbClr val="D71C29"/>
              </a:solidFill>
              <a:latin typeface="Courier New" panose="02070309020205020404" pitchFamily="49" charset="0"/>
              <a:cs typeface="Courier New" panose="02070309020205020404" pitchFamily="49" charset="0"/>
            </a:endParaRPr>
          </a:p>
        </p:txBody>
      </p:sp>
      <p:sp>
        <p:nvSpPr>
          <p:cNvPr id="24" name="object 24"/>
          <p:cNvSpPr txBox="1"/>
          <p:nvPr/>
        </p:nvSpPr>
        <p:spPr>
          <a:xfrm>
            <a:off x="6558273" y="7021616"/>
            <a:ext cx="1137927" cy="228268"/>
          </a:xfrm>
          <a:prstGeom prst="rect">
            <a:avLst/>
          </a:prstGeom>
        </p:spPr>
        <p:txBody>
          <a:bodyPr vert="horz" wrap="square" lIns="0" tIns="12700" rIns="0" bIns="0" rtlCol="0">
            <a:spAutoFit/>
          </a:bodyPr>
          <a:lstStyle/>
          <a:p>
            <a:pPr marL="12700">
              <a:lnSpc>
                <a:spcPct val="100000"/>
              </a:lnSpc>
              <a:spcBef>
                <a:spcPts val="100"/>
              </a:spcBef>
            </a:pPr>
            <a:r>
              <a:rPr sz="1300" b="1" spc="10" dirty="0">
                <a:solidFill>
                  <a:srgbClr val="D71C29"/>
                </a:solidFill>
                <a:latin typeface="Courier New" panose="02070309020205020404" pitchFamily="49" charset="0"/>
                <a:cs typeface="Courier New" panose="02070309020205020404" pitchFamily="49" charset="0"/>
              </a:rPr>
              <a:t>-</a:t>
            </a:r>
            <a:r>
              <a:rPr lang="es-MX" sz="1300" b="1" spc="15" dirty="0">
                <a:solidFill>
                  <a:srgbClr val="D71C29"/>
                </a:solidFill>
                <a:latin typeface="Courier New" panose="02070309020205020404" pitchFamily="49" charset="0"/>
                <a:cs typeface="Courier New" panose="02070309020205020404" pitchFamily="49" charset="0"/>
              </a:rPr>
              <a:t>7.200 </a:t>
            </a:r>
            <a:r>
              <a:rPr lang="es-CO" sz="1400" b="1" i="0" dirty="0">
                <a:solidFill>
                  <a:srgbClr val="D71C29"/>
                </a:solidFill>
                <a:effectLst/>
                <a:latin typeface="Courier New" panose="02070309020205020404" pitchFamily="49" charset="0"/>
                <a:cs typeface="Courier New" panose="02070309020205020404" pitchFamily="49" charset="0"/>
              </a:rPr>
              <a:t>£</a:t>
            </a:r>
            <a:endParaRPr sz="1400" b="1" dirty="0">
              <a:solidFill>
                <a:srgbClr val="D71C29"/>
              </a:solidFill>
              <a:latin typeface="Courier New" panose="02070309020205020404" pitchFamily="49" charset="0"/>
              <a:cs typeface="Courier New" panose="02070309020205020404" pitchFamily="49" charset="0"/>
            </a:endParaRPr>
          </a:p>
        </p:txBody>
      </p:sp>
      <p:sp>
        <p:nvSpPr>
          <p:cNvPr id="25" name="object 25"/>
          <p:cNvSpPr txBox="1"/>
          <p:nvPr/>
        </p:nvSpPr>
        <p:spPr>
          <a:xfrm>
            <a:off x="4535805" y="6296618"/>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28" name="object 28"/>
          <p:cNvSpPr txBox="1"/>
          <p:nvPr/>
        </p:nvSpPr>
        <p:spPr>
          <a:xfrm>
            <a:off x="4526630" y="5552966"/>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31" name="object 31"/>
          <p:cNvSpPr txBox="1"/>
          <p:nvPr/>
        </p:nvSpPr>
        <p:spPr>
          <a:xfrm>
            <a:off x="76293" y="4540250"/>
            <a:ext cx="4343307" cy="719428"/>
          </a:xfrm>
          <a:prstGeom prst="rect">
            <a:avLst/>
          </a:prstGeom>
        </p:spPr>
        <p:txBody>
          <a:bodyPr vert="horz" wrap="square" lIns="0" tIns="12700" rIns="0" bIns="0" rtlCol="0">
            <a:spAutoFit/>
          </a:bodyPr>
          <a:lstStyle/>
          <a:p>
            <a:pPr marL="24765">
              <a:lnSpc>
                <a:spcPts val="1425"/>
              </a:lnSpc>
              <a:spcBef>
                <a:spcPts val="100"/>
              </a:spcBef>
            </a:pPr>
            <a:r>
              <a:rPr sz="1200" b="1" spc="10" dirty="0">
                <a:solidFill>
                  <a:srgbClr val="063772"/>
                </a:solidFill>
                <a:latin typeface="Courier New" panose="02070309020205020404" pitchFamily="49" charset="0"/>
                <a:cs typeface="Courier New" panose="02070309020205020404" pitchFamily="49" charset="0"/>
              </a:rPr>
              <a:t>Reserva</a:t>
            </a:r>
            <a:r>
              <a:rPr sz="1200" b="1" spc="15" dirty="0">
                <a:solidFill>
                  <a:srgbClr val="063772"/>
                </a:solidFill>
                <a:latin typeface="Courier New" panose="02070309020205020404" pitchFamily="49" charset="0"/>
                <a:cs typeface="Courier New" panose="02070309020205020404" pitchFamily="49" charset="0"/>
              </a:rPr>
              <a:t> </a:t>
            </a:r>
            <a:r>
              <a:rPr sz="1200" b="1" spc="45" dirty="0">
                <a:solidFill>
                  <a:srgbClr val="063772"/>
                </a:solidFill>
                <a:latin typeface="Courier New" panose="02070309020205020404" pitchFamily="49" charset="0"/>
                <a:cs typeface="Courier New" panose="02070309020205020404" pitchFamily="49" charset="0"/>
              </a:rPr>
              <a:t>de</a:t>
            </a:r>
            <a:r>
              <a:rPr sz="1200" b="1" spc="15" dirty="0">
                <a:solidFill>
                  <a:srgbClr val="063772"/>
                </a:solidFill>
                <a:latin typeface="Courier New" panose="02070309020205020404" pitchFamily="49" charset="0"/>
                <a:cs typeface="Courier New" panose="02070309020205020404" pitchFamily="49" charset="0"/>
              </a:rPr>
              <a:t> </a:t>
            </a:r>
            <a:r>
              <a:rPr sz="1200" b="1" spc="-5" dirty="0">
                <a:solidFill>
                  <a:srgbClr val="063772"/>
                </a:solidFill>
                <a:latin typeface="Courier New" panose="02070309020205020404" pitchFamily="49" charset="0"/>
                <a:cs typeface="Courier New" panose="02070309020205020404" pitchFamily="49" charset="0"/>
              </a:rPr>
              <a:t>Plaza</a:t>
            </a:r>
            <a:endParaRPr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sz="700" dirty="0">
                <a:latin typeface="Courier New" panose="02070309020205020404" pitchFamily="49" charset="0"/>
                <a:cs typeface="Courier New" panose="02070309020205020404" pitchFamily="49" charset="0"/>
              </a:rPr>
              <a:t>Dado que el número de plazas ofertadas en cada programa es limitado, la "Reserva de Plaza"  es obligatoria para todos. Este sistema garantiza tu plaza en los estudios a los que has sido  admitido, mediante la realización de un ingreso como anticipo a cuenta de la matrícula oﬁcial.  Este importe se descontará del valor total </a:t>
            </a:r>
            <a:r>
              <a:rPr lang="es-MX" sz="700" dirty="0">
                <a:latin typeface="Courier New" panose="02070309020205020404" pitchFamily="49" charset="0"/>
                <a:cs typeface="Courier New" panose="02070309020205020404" pitchFamily="49" charset="0"/>
              </a:rPr>
              <a:t>del programa </a:t>
            </a:r>
            <a:r>
              <a:rPr sz="700" dirty="0">
                <a:latin typeface="Courier New" panose="02070309020205020404" pitchFamily="49" charset="0"/>
                <a:cs typeface="Courier New" panose="02070309020205020404" pitchFamily="49" charset="0"/>
              </a:rPr>
              <a:t>a la hora de formalizar la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a:t>
            </a:r>
            <a:endParaRPr lang="es-MX" sz="700" dirty="0">
              <a:latin typeface="Courier New" panose="02070309020205020404" pitchFamily="49" charset="0"/>
              <a:cs typeface="Courier New" panose="02070309020205020404" pitchFamily="49" charset="0"/>
            </a:endParaRPr>
          </a:p>
        </p:txBody>
      </p:sp>
      <p:sp>
        <p:nvSpPr>
          <p:cNvPr id="32" name="object 32"/>
          <p:cNvSpPr txBox="1"/>
          <p:nvPr/>
        </p:nvSpPr>
        <p:spPr>
          <a:xfrm>
            <a:off x="4526630" y="4809204"/>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dirty="0">
              <a:latin typeface="Courier New" panose="02070309020205020404" pitchFamily="49" charset="0"/>
              <a:cs typeface="Courier New" panose="02070309020205020404" pitchFamily="49" charset="0"/>
            </a:endParaRPr>
          </a:p>
        </p:txBody>
      </p:sp>
      <p:grpSp>
        <p:nvGrpSpPr>
          <p:cNvPr id="35" name="object 35"/>
          <p:cNvGrpSpPr/>
          <p:nvPr/>
        </p:nvGrpSpPr>
        <p:grpSpPr>
          <a:xfrm>
            <a:off x="0" y="4139178"/>
            <a:ext cx="7775447" cy="431070"/>
            <a:chOff x="0" y="4139178"/>
            <a:chExt cx="7775447" cy="431070"/>
          </a:xfrm>
        </p:grpSpPr>
        <p:pic>
          <p:nvPicPr>
            <p:cNvPr id="36" name="object 36"/>
            <p:cNvPicPr/>
            <p:nvPr/>
          </p:nvPicPr>
          <p:blipFill>
            <a:blip r:embed="rId9" cstate="print"/>
            <a:stretch>
              <a:fillRect/>
            </a:stretch>
          </p:blipFill>
          <p:spPr>
            <a:xfrm>
              <a:off x="0" y="4195565"/>
              <a:ext cx="6403842" cy="367290"/>
            </a:xfrm>
            <a:prstGeom prst="rect">
              <a:avLst/>
            </a:prstGeom>
          </p:spPr>
        </p:pic>
        <p:pic>
          <p:nvPicPr>
            <p:cNvPr id="37" name="object 37"/>
            <p:cNvPicPr/>
            <p:nvPr/>
          </p:nvPicPr>
          <p:blipFill>
            <a:blip r:embed="rId10" cstate="print"/>
            <a:stretch>
              <a:fillRect/>
            </a:stretch>
          </p:blipFill>
          <p:spPr>
            <a:xfrm>
              <a:off x="6019800" y="4139178"/>
              <a:ext cx="1755647" cy="431070"/>
            </a:xfrm>
            <a:prstGeom prst="rect">
              <a:avLst/>
            </a:prstGeom>
          </p:spPr>
        </p:pic>
        <p:pic>
          <p:nvPicPr>
            <p:cNvPr id="38" name="object 38"/>
            <p:cNvPicPr/>
            <p:nvPr/>
          </p:nvPicPr>
          <p:blipFill>
            <a:blip r:embed="rId11" cstate="print"/>
            <a:stretch>
              <a:fillRect/>
            </a:stretch>
          </p:blipFill>
          <p:spPr>
            <a:xfrm>
              <a:off x="6080760" y="4139178"/>
              <a:ext cx="1694687" cy="430778"/>
            </a:xfrm>
            <a:prstGeom prst="rect">
              <a:avLst/>
            </a:prstGeom>
          </p:spPr>
        </p:pic>
      </p:grpSp>
      <p:sp>
        <p:nvSpPr>
          <p:cNvPr id="39" name="object 39"/>
          <p:cNvSpPr txBox="1"/>
          <p:nvPr/>
        </p:nvSpPr>
        <p:spPr>
          <a:xfrm>
            <a:off x="5410200" y="2863850"/>
            <a:ext cx="2209800" cy="1277273"/>
          </a:xfrm>
          <a:prstGeom prst="rect">
            <a:avLst/>
          </a:prstGeom>
        </p:spPr>
        <p:txBody>
          <a:bodyPr vert="horz" wrap="square" lIns="0" tIns="25400" rIns="0" bIns="0" rtlCol="0">
            <a:spAutoFit/>
          </a:bodyPr>
          <a:lstStyle/>
          <a:p>
            <a:pPr marR="31115" algn="r">
              <a:lnSpc>
                <a:spcPts val="1040"/>
              </a:lnSpc>
              <a:spcBef>
                <a:spcPts val="990"/>
              </a:spcBef>
            </a:pPr>
            <a:r>
              <a:rPr lang="es-CO" sz="700" b="1" dirty="0">
                <a:solidFill>
                  <a:srgbClr val="D71C29"/>
                </a:solidFill>
                <a:latin typeface="Courier New" panose="02070309020205020404" pitchFamily="49" charset="0"/>
                <a:cs typeface="Courier New" panose="02070309020205020404" pitchFamily="49" charset="0"/>
              </a:rPr>
              <a:t>5.961 USD </a:t>
            </a:r>
            <a:r>
              <a:rPr lang="es-CO" sz="700" dirty="0">
                <a:solidFill>
                  <a:srgbClr val="063772"/>
                </a:solidFill>
                <a:latin typeface="Courier New" panose="02070309020205020404" pitchFamily="49" charset="0"/>
                <a:cs typeface="Courier New" panose="02070309020205020404" pitchFamily="49" charset="0"/>
              </a:rPr>
              <a:t>DÓLAR AMERICANO</a:t>
            </a:r>
          </a:p>
          <a:p>
            <a:pPr marL="238125" marR="5080" indent="232410" algn="r">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6.017.774 CLP </a:t>
            </a:r>
            <a:r>
              <a:rPr lang="es-CO" sz="700" dirty="0">
                <a:solidFill>
                  <a:srgbClr val="063772"/>
                </a:solidFill>
                <a:latin typeface="Courier New" panose="02070309020205020404" pitchFamily="49" charset="0"/>
                <a:cs typeface="Courier New" panose="02070309020205020404" pitchFamily="49" charset="0"/>
              </a:rPr>
              <a:t>PESO CHILENO  </a:t>
            </a:r>
          </a:p>
          <a:p>
            <a:pPr marL="238125" marR="5080" indent="232410" algn="r">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124.044 MXN </a:t>
            </a:r>
            <a:r>
              <a:rPr lang="es-CO" sz="700" dirty="0">
                <a:solidFill>
                  <a:srgbClr val="063772"/>
                </a:solidFill>
                <a:latin typeface="Courier New" panose="02070309020205020404" pitchFamily="49" charset="0"/>
                <a:cs typeface="Courier New" panose="02070309020205020404" pitchFamily="49" charset="0"/>
              </a:rPr>
              <a:t>PESO MEXICANO </a:t>
            </a:r>
          </a:p>
          <a:p>
            <a:pPr marL="238125" marR="5080" indent="232410" algn="r">
              <a:lnSpc>
                <a:spcPts val="1000"/>
              </a:lnSpc>
              <a:spcBef>
                <a:spcPts val="60"/>
              </a:spcBef>
            </a:pPr>
            <a:r>
              <a:rPr lang="es-CO" sz="700" dirty="0">
                <a:solidFill>
                  <a:srgbClr val="063772"/>
                </a:solidFill>
                <a:latin typeface="Courier New" panose="02070309020205020404" pitchFamily="49" charset="0"/>
                <a:cs typeface="Courier New" panose="02070309020205020404" pitchFamily="49" charset="0"/>
              </a:rPr>
              <a:t> </a:t>
            </a:r>
            <a:r>
              <a:rPr lang="es-CO" sz="700" b="1" dirty="0">
                <a:solidFill>
                  <a:srgbClr val="D71C29"/>
                </a:solidFill>
                <a:latin typeface="Courier New" panose="02070309020205020404" pitchFamily="49" charset="0"/>
                <a:cs typeface="Courier New" panose="02070309020205020404" pitchFamily="49" charset="0"/>
              </a:rPr>
              <a:t>26.781.656 COP </a:t>
            </a:r>
            <a:r>
              <a:rPr lang="es-CO" sz="700" dirty="0">
                <a:solidFill>
                  <a:srgbClr val="063772"/>
                </a:solidFill>
                <a:latin typeface="Courier New" panose="02070309020205020404" pitchFamily="49" charset="0"/>
                <a:cs typeface="Courier New" panose="02070309020205020404" pitchFamily="49" charset="0"/>
              </a:rPr>
              <a:t>PESO COLOMBIANO</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41.009 BOB </a:t>
            </a:r>
            <a:r>
              <a:rPr lang="es-MX" sz="700" dirty="0">
                <a:solidFill>
                  <a:srgbClr val="063772"/>
                </a:solidFill>
                <a:latin typeface="Courier New" panose="02070309020205020404" pitchFamily="49" charset="0"/>
                <a:cs typeface="Courier New" panose="02070309020205020404" pitchFamily="49" charset="0"/>
              </a:rPr>
              <a:t>BOLIVIANO</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46.153 GTQ </a:t>
            </a:r>
            <a:r>
              <a:rPr lang="es-MX" sz="700" dirty="0">
                <a:solidFill>
                  <a:srgbClr val="063772"/>
                </a:solidFill>
                <a:latin typeface="Courier New" panose="02070309020205020404" pitchFamily="49" charset="0"/>
                <a:cs typeface="Courier New" panose="02070309020205020404" pitchFamily="49" charset="0"/>
              </a:rPr>
              <a:t>QUETZALES</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23.287 PEN </a:t>
            </a:r>
            <a:r>
              <a:rPr lang="es-MX" sz="700" dirty="0">
                <a:solidFill>
                  <a:srgbClr val="063772"/>
                </a:solidFill>
                <a:latin typeface="Courier New" panose="02070309020205020404" pitchFamily="49" charset="0"/>
                <a:cs typeface="Courier New" panose="02070309020205020404" pitchFamily="49" charset="0"/>
              </a:rPr>
              <a:t>NUEVOS SOLES</a:t>
            </a:r>
          </a:p>
          <a:p>
            <a:pPr marR="5080" algn="r">
              <a:lnSpc>
                <a:spcPts val="940"/>
              </a:lnSpc>
            </a:pPr>
            <a:r>
              <a:rPr lang="es-MX" sz="700" b="1" dirty="0">
                <a:solidFill>
                  <a:srgbClr val="D71C29"/>
                </a:solidFill>
                <a:latin typeface="Courier New" panose="02070309020205020404" pitchFamily="49" charset="0"/>
                <a:cs typeface="Courier New" panose="02070309020205020404" pitchFamily="49" charset="0"/>
              </a:rPr>
              <a:t>763.279 ARS </a:t>
            </a:r>
            <a:r>
              <a:rPr lang="es-MX" sz="700" dirty="0">
                <a:solidFill>
                  <a:srgbClr val="063772"/>
                </a:solidFill>
                <a:latin typeface="Courier New" panose="02070309020205020404" pitchFamily="49" charset="0"/>
                <a:cs typeface="Courier New" panose="02070309020205020404" pitchFamily="49" charset="0"/>
              </a:rPr>
              <a:t>PESO ARGENTINO</a:t>
            </a:r>
          </a:p>
          <a:p>
            <a:pPr marR="5080" algn="r">
              <a:lnSpc>
                <a:spcPts val="1040"/>
              </a:lnSpc>
            </a:pPr>
            <a:r>
              <a:rPr lang="es-MX" sz="700" b="1" dirty="0">
                <a:solidFill>
                  <a:srgbClr val="D71C29"/>
                </a:solidFill>
                <a:latin typeface="Courier New" panose="02070309020205020404" pitchFamily="49" charset="0"/>
                <a:cs typeface="Courier New" panose="02070309020205020404" pitchFamily="49" charset="0"/>
              </a:rPr>
              <a:t>4.090.521 CRC </a:t>
            </a:r>
            <a:r>
              <a:rPr lang="es-MX" sz="700" dirty="0">
                <a:solidFill>
                  <a:srgbClr val="063772"/>
                </a:solidFill>
                <a:latin typeface="Courier New" panose="02070309020205020404" pitchFamily="49" charset="0"/>
                <a:cs typeface="Courier New" panose="02070309020205020404" pitchFamily="49" charset="0"/>
              </a:rPr>
              <a:t>COLÓN COSTARRICENSE</a:t>
            </a:r>
          </a:p>
        </p:txBody>
      </p:sp>
      <p:sp>
        <p:nvSpPr>
          <p:cNvPr id="40" name="object 40"/>
          <p:cNvSpPr txBox="1"/>
          <p:nvPr/>
        </p:nvSpPr>
        <p:spPr>
          <a:xfrm>
            <a:off x="4178598" y="2930055"/>
            <a:ext cx="2298402" cy="1341586"/>
          </a:xfrm>
          <a:prstGeom prst="rect">
            <a:avLst/>
          </a:prstGeom>
        </p:spPr>
        <p:txBody>
          <a:bodyPr vert="horz" wrap="square" lIns="0" tIns="12700" rIns="0" bIns="0" rtlCol="0">
            <a:spAutoFit/>
          </a:bodyPr>
          <a:lstStyle/>
          <a:p>
            <a:pPr marL="12700">
              <a:lnSpc>
                <a:spcPts val="1040"/>
              </a:lnSpc>
              <a:spcBef>
                <a:spcPts val="100"/>
              </a:spcBef>
            </a:pPr>
            <a:r>
              <a:rPr lang="es-MX" sz="700" b="1" dirty="0">
                <a:solidFill>
                  <a:srgbClr val="D71C29"/>
                </a:solidFill>
                <a:latin typeface="Courier New" panose="02070309020205020404" pitchFamily="49" charset="0"/>
                <a:cs typeface="Courier New" panose="02070309020205020404" pitchFamily="49" charset="0"/>
              </a:rPr>
              <a:t>5.946 EUR </a:t>
            </a:r>
            <a:r>
              <a:rPr lang="es-MX" sz="700" dirty="0">
                <a:solidFill>
                  <a:srgbClr val="063772"/>
                </a:solidFill>
                <a:latin typeface="Courier New" panose="02070309020205020404" pitchFamily="49" charset="0"/>
                <a:cs typeface="Courier New" panose="02070309020205020404" pitchFamily="49" charset="0"/>
              </a:rPr>
              <a:t>EURO</a:t>
            </a:r>
          </a:p>
          <a:p>
            <a:pPr marL="12700">
              <a:lnSpc>
                <a:spcPts val="1000"/>
              </a:lnSpc>
            </a:pPr>
            <a:r>
              <a:rPr lang="es-MX" sz="700" b="1" dirty="0">
                <a:solidFill>
                  <a:srgbClr val="D71C29"/>
                </a:solidFill>
                <a:latin typeface="Courier New" panose="02070309020205020404" pitchFamily="49" charset="0"/>
                <a:cs typeface="Courier New" panose="02070309020205020404" pitchFamily="49" charset="0"/>
              </a:rPr>
              <a:t>21.895 AED </a:t>
            </a:r>
            <a:r>
              <a:rPr lang="es-MX" sz="700" dirty="0">
                <a:solidFill>
                  <a:srgbClr val="063772"/>
                </a:solidFill>
                <a:latin typeface="Courier New" panose="02070309020205020404" pitchFamily="49" charset="0"/>
                <a:cs typeface="Courier New" panose="02070309020205020404" pitchFamily="49" charset="0"/>
              </a:rPr>
              <a:t>DÍRHAM</a:t>
            </a:r>
          </a:p>
          <a:p>
            <a:pPr marL="12700">
              <a:lnSpc>
                <a:spcPts val="1000"/>
              </a:lnSpc>
            </a:pPr>
            <a:r>
              <a:rPr lang="es-MX" sz="700" b="1" dirty="0">
                <a:solidFill>
                  <a:srgbClr val="D71C29"/>
                </a:solidFill>
                <a:latin typeface="Courier New" panose="02070309020205020404" pitchFamily="49" charset="0"/>
                <a:cs typeface="Courier New" panose="02070309020205020404" pitchFamily="49" charset="0"/>
              </a:rPr>
              <a:t>40.328 CNY </a:t>
            </a:r>
            <a:r>
              <a:rPr lang="es-MX" sz="700" dirty="0">
                <a:solidFill>
                  <a:srgbClr val="063772"/>
                </a:solidFill>
                <a:latin typeface="Courier New" panose="02070309020205020404" pitchFamily="49" charset="0"/>
                <a:cs typeface="Courier New" panose="02070309020205020404" pitchFamily="49" charset="0"/>
              </a:rPr>
              <a:t>YUAN CHINO</a:t>
            </a:r>
          </a:p>
          <a:p>
            <a:pPr marL="12700">
              <a:lnSpc>
                <a:spcPts val="1040"/>
              </a:lnSpc>
            </a:pPr>
            <a:r>
              <a:rPr lang="es-MX" sz="700" b="1" dirty="0">
                <a:solidFill>
                  <a:srgbClr val="D71C29"/>
                </a:solidFill>
                <a:latin typeface="Courier New" panose="02070309020205020404" pitchFamily="49" charset="0"/>
                <a:cs typeface="Courier New" panose="02070309020205020404" pitchFamily="49" charset="0"/>
              </a:rPr>
              <a:t>828.502 JPY </a:t>
            </a:r>
            <a:r>
              <a:rPr lang="es-MX" sz="700" dirty="0">
                <a:solidFill>
                  <a:srgbClr val="063772"/>
                </a:solidFill>
                <a:latin typeface="Courier New" panose="02070309020205020404" pitchFamily="49" charset="0"/>
                <a:cs typeface="Courier New" panose="02070309020205020404" pitchFamily="49" charset="0"/>
              </a:rPr>
              <a:t>YEN JAPONÉS</a:t>
            </a:r>
          </a:p>
          <a:p>
            <a:pPr marL="12700">
              <a:lnSpc>
                <a:spcPts val="1040"/>
              </a:lnSpc>
            </a:pPr>
            <a:r>
              <a:rPr lang="es-MX" sz="700" b="1" dirty="0">
                <a:solidFill>
                  <a:srgbClr val="D71C29"/>
                </a:solidFill>
                <a:latin typeface="Courier New" panose="02070309020205020404" pitchFamily="49" charset="0"/>
                <a:cs typeface="Courier New" panose="02070309020205020404" pitchFamily="49" charset="0"/>
              </a:rPr>
              <a:t>8.837 AUD </a:t>
            </a:r>
            <a:r>
              <a:rPr lang="es-MX" sz="700" dirty="0">
                <a:solidFill>
                  <a:srgbClr val="063772"/>
                </a:solidFill>
                <a:latin typeface="Courier New" panose="02070309020205020404" pitchFamily="49" charset="0"/>
                <a:cs typeface="Courier New" panose="02070309020205020404" pitchFamily="49" charset="0"/>
              </a:rPr>
              <a:t>DÓLAR AUSTRALIANO</a:t>
            </a:r>
          </a:p>
          <a:p>
            <a:pPr marL="12700">
              <a:lnSpc>
                <a:spcPts val="1040"/>
              </a:lnSpc>
              <a:spcBef>
                <a:spcPts val="100"/>
              </a:spcBef>
            </a:pPr>
            <a:r>
              <a:rPr lang="es-MX" sz="700" b="1" dirty="0">
                <a:solidFill>
                  <a:srgbClr val="D71C29"/>
                </a:solidFill>
                <a:latin typeface="Courier New" panose="02070309020205020404" pitchFamily="49" charset="0"/>
                <a:cs typeface="Courier New" panose="02070309020205020404" pitchFamily="49" charset="0"/>
              </a:rPr>
              <a:t>51.794.555 GNF </a:t>
            </a:r>
            <a:r>
              <a:rPr lang="es-MX" sz="700" dirty="0">
                <a:solidFill>
                  <a:srgbClr val="063772"/>
                </a:solidFill>
                <a:latin typeface="Courier New" panose="02070309020205020404" pitchFamily="49" charset="0"/>
                <a:cs typeface="Courier New" panose="02070309020205020404" pitchFamily="49" charset="0"/>
              </a:rPr>
              <a:t>FRANCO DE GUINEA</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7.815 CAD </a:t>
            </a:r>
            <a:r>
              <a:rPr lang="es-MX" sz="700" dirty="0">
                <a:solidFill>
                  <a:srgbClr val="063772"/>
                </a:solidFill>
                <a:latin typeface="Courier New" panose="02070309020205020404" pitchFamily="49" charset="0"/>
                <a:cs typeface="Courier New" panose="02070309020205020404" pitchFamily="49" charset="0"/>
              </a:rPr>
              <a:t>DÓLAR CANADIENSE  </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32.346 BRL </a:t>
            </a:r>
            <a:r>
              <a:rPr lang="es-MX" sz="700" dirty="0">
                <a:solidFill>
                  <a:srgbClr val="063772"/>
                </a:solidFill>
                <a:latin typeface="Courier New" panose="02070309020205020404" pitchFamily="49" charset="0"/>
                <a:cs typeface="Courier New" panose="02070309020205020404" pitchFamily="49" charset="0"/>
              </a:rPr>
              <a:t>REALES BRASILEROS </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28.628 PLN </a:t>
            </a:r>
            <a:r>
              <a:rPr lang="es-MX" sz="700" dirty="0">
                <a:solidFill>
                  <a:srgbClr val="063772"/>
                </a:solidFill>
                <a:latin typeface="Courier New" panose="02070309020205020404" pitchFamily="49" charset="0"/>
                <a:cs typeface="Courier New" panose="02070309020205020404" pitchFamily="49" charset="0"/>
              </a:rPr>
              <a:t>ZLOTY</a:t>
            </a:r>
            <a:endParaRPr lang="es-MX" sz="800" dirty="0">
              <a:solidFill>
                <a:srgbClr val="063772"/>
              </a:solidFill>
              <a:cs typeface="Tahoma"/>
            </a:endParaRPr>
          </a:p>
          <a:p>
            <a:pPr marL="12700">
              <a:lnSpc>
                <a:spcPts val="1040"/>
              </a:lnSpc>
            </a:pPr>
            <a:endParaRPr sz="800" dirty="0">
              <a:solidFill>
                <a:srgbClr val="063772"/>
              </a:solidFill>
              <a:latin typeface="+mj-lt"/>
              <a:cs typeface="Tahoma"/>
            </a:endParaRPr>
          </a:p>
        </p:txBody>
      </p:sp>
      <p:sp>
        <p:nvSpPr>
          <p:cNvPr id="41" name="object 41"/>
          <p:cNvSpPr txBox="1"/>
          <p:nvPr/>
        </p:nvSpPr>
        <p:spPr>
          <a:xfrm>
            <a:off x="4186196" y="3438163"/>
            <a:ext cx="1580607" cy="135935"/>
          </a:xfrm>
          <a:prstGeom prst="rect">
            <a:avLst/>
          </a:prstGeom>
        </p:spPr>
        <p:txBody>
          <a:bodyPr vert="horz" wrap="square" lIns="0" tIns="12700" rIns="0" bIns="0" rtlCol="0">
            <a:spAutoFit/>
          </a:bodyPr>
          <a:lstStyle/>
          <a:p>
            <a:pPr marL="12700">
              <a:lnSpc>
                <a:spcPct val="100000"/>
              </a:lnSpc>
              <a:spcBef>
                <a:spcPts val="100"/>
              </a:spcBef>
            </a:pPr>
            <a:endParaRPr sz="800" dirty="0">
              <a:solidFill>
                <a:srgbClr val="063772"/>
              </a:solidFill>
              <a:cs typeface="Tahoma"/>
            </a:endParaRPr>
          </a:p>
        </p:txBody>
      </p:sp>
      <p:sp>
        <p:nvSpPr>
          <p:cNvPr id="42" name="object 42"/>
          <p:cNvSpPr txBox="1"/>
          <p:nvPr/>
        </p:nvSpPr>
        <p:spPr>
          <a:xfrm>
            <a:off x="4186197" y="3565190"/>
            <a:ext cx="1774189" cy="136128"/>
          </a:xfrm>
          <a:prstGeom prst="rect">
            <a:avLst/>
          </a:prstGeom>
        </p:spPr>
        <p:txBody>
          <a:bodyPr vert="horz" wrap="square" lIns="0" tIns="12700" rIns="0" bIns="0" rtlCol="0">
            <a:spAutoFit/>
          </a:bodyPr>
          <a:lstStyle/>
          <a:p>
            <a:pPr marL="12700">
              <a:lnSpc>
                <a:spcPts val="1040"/>
              </a:lnSpc>
              <a:spcBef>
                <a:spcPts val="100"/>
              </a:spcBef>
            </a:pPr>
            <a:endParaRPr sz="800" dirty="0">
              <a:solidFill>
                <a:srgbClr val="063772"/>
              </a:solidFill>
              <a:latin typeface="+mj-lt"/>
              <a:cs typeface="Tahoma"/>
            </a:endParaRPr>
          </a:p>
        </p:txBody>
      </p:sp>
      <p:sp>
        <p:nvSpPr>
          <p:cNvPr id="44" name="object 44"/>
          <p:cNvSpPr txBox="1"/>
          <p:nvPr/>
        </p:nvSpPr>
        <p:spPr>
          <a:xfrm>
            <a:off x="3769982" y="1713853"/>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6</a:t>
            </a:r>
            <a:r>
              <a:rPr sz="1300" b="1" dirty="0">
                <a:solidFill>
                  <a:srgbClr val="374D6F"/>
                </a:solidFill>
                <a:latin typeface="Courier New" panose="02070309020205020404" pitchFamily="49" charset="0"/>
                <a:cs typeface="Courier New" panose="02070309020205020404" pitchFamily="49" charset="0"/>
              </a:rPr>
              <a:t> PAGO</a:t>
            </a:r>
            <a:r>
              <a:rPr lang="es-MX" sz="1300" b="1" dirty="0">
                <a:solidFill>
                  <a:srgbClr val="374D6F"/>
                </a:solidFill>
                <a:latin typeface="Courier New" panose="02070309020205020404" pitchFamily="49" charset="0"/>
                <a:cs typeface="Courier New" panose="02070309020205020404" pitchFamily="49" charset="0"/>
              </a:rPr>
              <a:t>S</a:t>
            </a:r>
            <a:r>
              <a:rPr sz="1300" b="1" dirty="0">
                <a:solidFill>
                  <a:srgbClr val="374D6F"/>
                </a:solidFill>
                <a:latin typeface="Courier New" panose="02070309020205020404" pitchFamily="49" charset="0"/>
                <a:cs typeface="Courier New" panose="02070309020205020404" pitchFamily="49" charset="0"/>
              </a:rPr>
              <a:t> </a:t>
            </a:r>
            <a:r>
              <a:rPr lang="es-MX" sz="1300" b="1" dirty="0">
                <a:solidFill>
                  <a:srgbClr val="374D6F"/>
                </a:solidFill>
                <a:latin typeface="Courier New" panose="02070309020205020404" pitchFamily="49" charset="0"/>
                <a:cs typeface="Courier New" panose="02070309020205020404" pitchFamily="49" charset="0"/>
              </a:rPr>
              <a:t>IGUALES</a:t>
            </a:r>
            <a:r>
              <a:rPr sz="1300" b="1" dirty="0">
                <a:solidFill>
                  <a:srgbClr val="374D6F"/>
                </a:solidFill>
                <a:latin typeface="Courier New" panose="02070309020205020404" pitchFamily="49" charset="0"/>
                <a:cs typeface="Courier New" panose="02070309020205020404" pitchFamily="49" charset="0"/>
              </a:rPr>
              <a:t> DE:</a:t>
            </a:r>
            <a:endParaRPr sz="1300" dirty="0">
              <a:solidFill>
                <a:srgbClr val="374D6F"/>
              </a:solidFill>
              <a:latin typeface="Courier New" panose="02070309020205020404" pitchFamily="49" charset="0"/>
              <a:cs typeface="Courier New" panose="02070309020205020404" pitchFamily="49" charset="0"/>
            </a:endParaRPr>
          </a:p>
        </p:txBody>
      </p:sp>
      <p:sp>
        <p:nvSpPr>
          <p:cNvPr id="45" name="object 45"/>
          <p:cNvSpPr txBox="1"/>
          <p:nvPr/>
        </p:nvSpPr>
        <p:spPr>
          <a:xfrm>
            <a:off x="6385547" y="1751046"/>
            <a:ext cx="1801373" cy="289823"/>
          </a:xfrm>
          <a:prstGeom prst="rect">
            <a:avLst/>
          </a:prstGeom>
        </p:spPr>
        <p:txBody>
          <a:bodyPr vert="horz" wrap="square" lIns="0" tIns="12700" rIns="0" bIns="0" rtlCol="0">
            <a:spAutoFit/>
          </a:bodyPr>
          <a:lstStyle/>
          <a:p>
            <a:pPr marL="12700">
              <a:spcBef>
                <a:spcPts val="100"/>
              </a:spcBef>
            </a:pPr>
            <a:r>
              <a:rPr lang="es-CO" sz="1800" b="1" dirty="0">
                <a:solidFill>
                  <a:srgbClr val="374D6F"/>
                </a:solidFill>
                <a:latin typeface="Courier New" panose="02070309020205020404" pitchFamily="49" charset="0"/>
                <a:cs typeface="Courier New" panose="02070309020205020404" pitchFamily="49" charset="0"/>
              </a:rPr>
              <a:t>4.800</a:t>
            </a:r>
            <a:r>
              <a:rPr lang="es-MX" sz="1800" b="1" dirty="0">
                <a:solidFill>
                  <a:srgbClr val="374D6F"/>
                </a:solidFill>
                <a:latin typeface="Courier New" panose="02070309020205020404" pitchFamily="49" charset="0"/>
                <a:cs typeface="Courier New" panose="02070309020205020404" pitchFamily="49" charset="0"/>
              </a:rPr>
              <a:t>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374D6F"/>
              </a:solidFill>
              <a:latin typeface="Courier New" panose="02070309020205020404" pitchFamily="49" charset="0"/>
              <a:cs typeface="Courier New" panose="02070309020205020404" pitchFamily="49" charset="0"/>
            </a:endParaRPr>
          </a:p>
        </p:txBody>
      </p:sp>
      <p:sp>
        <p:nvSpPr>
          <p:cNvPr id="46" name="object 46"/>
          <p:cNvSpPr txBox="1"/>
          <p:nvPr/>
        </p:nvSpPr>
        <p:spPr>
          <a:xfrm>
            <a:off x="457480" y="2940050"/>
            <a:ext cx="3796560" cy="1161793"/>
          </a:xfrm>
          <a:prstGeom prst="rect">
            <a:avLst/>
          </a:prstGeom>
        </p:spPr>
        <p:txBody>
          <a:bodyPr vert="horz" wrap="square" lIns="0" tIns="88265" rIns="0" bIns="0" rtlCol="0">
            <a:spAutoFit/>
          </a:bodyPr>
          <a:lstStyle/>
          <a:p>
            <a:pPr marL="20955">
              <a:lnSpc>
                <a:spcPct val="100000"/>
              </a:lnSpc>
              <a:spcBef>
                <a:spcPts val="695"/>
              </a:spcBef>
            </a:pPr>
            <a:r>
              <a:rPr sz="1100" b="1" dirty="0">
                <a:solidFill>
                  <a:srgbClr val="D71C29"/>
                </a:solidFill>
                <a:latin typeface="Courier New" panose="02070309020205020404" pitchFamily="49" charset="0"/>
                <a:cs typeface="Courier New" panose="02070309020205020404" pitchFamily="49" charset="0"/>
              </a:rPr>
              <a:t>Banco</a:t>
            </a:r>
            <a:r>
              <a:rPr lang="es-MX" sz="1100" b="1" dirty="0">
                <a:solidFill>
                  <a:srgbClr val="D71C29"/>
                </a:solidFill>
                <a:latin typeface="Courier New" panose="02070309020205020404" pitchFamily="49" charset="0"/>
                <a:cs typeface="Courier New" panose="02070309020205020404" pitchFamily="49" charset="0"/>
              </a:rPr>
              <a:t>:</a:t>
            </a:r>
            <a:r>
              <a:rPr sz="1100" b="1" dirty="0">
                <a:solidFill>
                  <a:srgbClr val="D71C29"/>
                </a:solidFill>
                <a:latin typeface="Courier New" panose="02070309020205020404" pitchFamily="49" charset="0"/>
                <a:cs typeface="Courier New" panose="02070309020205020404" pitchFamily="49" charset="0"/>
              </a:rPr>
              <a:t> Santander Central Hispano (Madrid)</a:t>
            </a:r>
            <a:endParaRPr lang="es-MX" sz="1100" dirty="0">
              <a:solidFill>
                <a:srgbClr val="D71C29"/>
              </a:solidFill>
              <a:latin typeface="Courier New" panose="02070309020205020404" pitchFamily="49" charset="0"/>
              <a:cs typeface="Courier New" panose="02070309020205020404" pitchFamily="49" charset="0"/>
            </a:endParaRPr>
          </a:p>
          <a:p>
            <a:pPr marL="601980" marR="5080" indent="-577215">
              <a:lnSpc>
                <a:spcPts val="990"/>
              </a:lnSpc>
              <a:spcBef>
                <a:spcPts val="640"/>
              </a:spcBef>
            </a:pPr>
            <a:r>
              <a:rPr lang="es-MX" sz="950" b="1" spc="-15" dirty="0">
                <a:solidFill>
                  <a:srgbClr val="063772"/>
                </a:solidFill>
                <a:latin typeface="Courier New" panose="02070309020205020404" pitchFamily="49" charset="0"/>
                <a:cs typeface="Courier New" panose="02070309020205020404" pitchFamily="49" charset="0"/>
              </a:rPr>
              <a:t>TITULAR: </a:t>
            </a:r>
            <a:r>
              <a:rPr lang="es-MX" sz="950" dirty="0">
                <a:latin typeface="Courier New" panose="02070309020205020404" pitchFamily="49" charset="0"/>
                <a:ea typeface="Microsoft YaHei UI Light" panose="020B0502040204020203" pitchFamily="34" charset="-122"/>
                <a:cs typeface="Courier New" panose="02070309020205020404" pitchFamily="49" charset="0"/>
              </a:rPr>
              <a:t>ESCUELA DE LA SOCIEDAD DE ALTOS ESTUDIOS  JURÍDICO EMPRESARIALES EUROAMERICANOS</a:t>
            </a: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Nº CUENTA: </a:t>
            </a:r>
            <a:r>
              <a:rPr sz="950" dirty="0">
                <a:latin typeface="Courier New" panose="02070309020205020404" pitchFamily="49" charset="0"/>
                <a:ea typeface="Microsoft YaHei UI Light" panose="020B0502040204020203" pitchFamily="34" charset="-122"/>
                <a:cs typeface="Courier New" panose="02070309020205020404" pitchFamily="49" charset="0"/>
              </a:rPr>
              <a:t>0049 3879 77 2814271882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IBAN: </a:t>
            </a:r>
            <a:r>
              <a:rPr sz="950" dirty="0">
                <a:latin typeface="Courier New" panose="02070309020205020404" pitchFamily="49" charset="0"/>
                <a:ea typeface="Microsoft YaHei UI Light" panose="020B0502040204020203" pitchFamily="34" charset="-122"/>
                <a:cs typeface="Courier New" panose="02070309020205020404" pitchFamily="49" charset="0"/>
              </a:rPr>
              <a:t>ES8800493879772814271882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CODIGO SWIFT: </a:t>
            </a:r>
            <a:r>
              <a:rPr sz="950" dirty="0">
                <a:latin typeface="Courier New" panose="02070309020205020404" pitchFamily="49" charset="0"/>
                <a:cs typeface="Courier New" panose="02070309020205020404" pitchFamily="49" charset="0"/>
              </a:rPr>
              <a:t>BSCHESMMXXX</a:t>
            </a:r>
          </a:p>
          <a:p>
            <a:pPr marL="16510">
              <a:lnSpc>
                <a:spcPts val="1055"/>
              </a:lnSpc>
            </a:pPr>
            <a:r>
              <a:rPr sz="950" b="1" dirty="0">
                <a:solidFill>
                  <a:srgbClr val="063772"/>
                </a:solidFill>
                <a:latin typeface="Courier New" panose="02070309020205020404" pitchFamily="49" charset="0"/>
                <a:cs typeface="Courier New" panose="02070309020205020404" pitchFamily="49" charset="0"/>
              </a:rPr>
              <a:t>CIF: </a:t>
            </a:r>
            <a:r>
              <a:rPr sz="950" dirty="0">
                <a:latin typeface="Courier New" panose="02070309020205020404" pitchFamily="49" charset="0"/>
                <a:cs typeface="Courier New" panose="02070309020205020404" pitchFamily="49" charset="0"/>
              </a:rPr>
              <a:t>B91978866</a:t>
            </a:r>
          </a:p>
        </p:txBody>
      </p:sp>
      <p:sp>
        <p:nvSpPr>
          <p:cNvPr id="49" name="object 49"/>
          <p:cNvSpPr txBox="1"/>
          <p:nvPr/>
        </p:nvSpPr>
        <p:spPr>
          <a:xfrm>
            <a:off x="4254040" y="348334"/>
            <a:ext cx="3386941" cy="1225977"/>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UNIVERSITARIA</a:t>
            </a:r>
            <a:endParaRPr lang="es-CO" sz="3300" dirty="0">
              <a:solidFill>
                <a:srgbClr val="063772"/>
              </a:solidFill>
              <a:latin typeface="Arial" panose="020B0604020202020204" pitchFamily="34" charset="0"/>
              <a:cs typeface="Arial" panose="020B0604020202020204" pitchFamily="34" charset="0"/>
            </a:endParaRPr>
          </a:p>
          <a:p>
            <a:pPr marL="768350" algn="r">
              <a:lnSpc>
                <a:spcPts val="2014"/>
              </a:lnSpc>
            </a:pPr>
            <a:r>
              <a:rPr sz="2000" b="1" dirty="0">
                <a:solidFill>
                  <a:srgbClr val="063772"/>
                </a:solidFill>
                <a:latin typeface="Arial"/>
                <a:cs typeface="Arial"/>
              </a:rPr>
              <a:t>PLAN </a:t>
            </a:r>
            <a:r>
              <a:rPr lang="es-MX" sz="2000" b="1" dirty="0">
                <a:solidFill>
                  <a:srgbClr val="063772"/>
                </a:solidFill>
                <a:latin typeface="Arial"/>
                <a:cs typeface="Arial"/>
              </a:rPr>
              <a:t>SEMESTRAL</a:t>
            </a:r>
            <a:endParaRPr sz="2000" dirty="0">
              <a:solidFill>
                <a:srgbClr val="063772"/>
              </a:solidFill>
              <a:latin typeface="Arial"/>
              <a:cs typeface="Arial"/>
            </a:endParaRPr>
          </a:p>
          <a:p>
            <a:pPr marL="1854200" algn="r">
              <a:lnSpc>
                <a:spcPts val="3450"/>
              </a:lnSpc>
            </a:pPr>
            <a:r>
              <a:rPr sz="3000" b="1" dirty="0">
                <a:solidFill>
                  <a:srgbClr val="D71C29"/>
                </a:solidFill>
                <a:latin typeface="Arial"/>
                <a:cs typeface="Arial"/>
              </a:rPr>
              <a:t>#</a:t>
            </a:r>
            <a:r>
              <a:rPr lang="es-MX" sz="3000" b="1" dirty="0">
                <a:solidFill>
                  <a:srgbClr val="D71C29"/>
                </a:solidFill>
                <a:latin typeface="Arial"/>
                <a:cs typeface="Arial"/>
              </a:rPr>
              <a:t>80596</a:t>
            </a:r>
            <a:endParaRPr sz="3000" dirty="0">
              <a:solidFill>
                <a:srgbClr val="D71C29"/>
              </a:solidFill>
              <a:latin typeface="Arial"/>
              <a:cs typeface="Arial"/>
            </a:endParaRPr>
          </a:p>
        </p:txBody>
      </p:sp>
      <p:grpSp>
        <p:nvGrpSpPr>
          <p:cNvPr id="50" name="object 50"/>
          <p:cNvGrpSpPr/>
          <p:nvPr/>
        </p:nvGrpSpPr>
        <p:grpSpPr>
          <a:xfrm>
            <a:off x="451107" y="1581915"/>
            <a:ext cx="6977380" cy="1316990"/>
            <a:chOff x="451107" y="1581915"/>
            <a:chExt cx="6977380" cy="1316990"/>
          </a:xfrm>
        </p:grpSpPr>
        <p:pic>
          <p:nvPicPr>
            <p:cNvPr id="51" name="object 51"/>
            <p:cNvPicPr/>
            <p:nvPr/>
          </p:nvPicPr>
          <p:blipFill>
            <a:blip r:embed="rId12" cstate="print"/>
            <a:stretch>
              <a:fillRect/>
            </a:stretch>
          </p:blipFill>
          <p:spPr>
            <a:xfrm>
              <a:off x="4495799" y="1581915"/>
              <a:ext cx="2916940" cy="3040"/>
            </a:xfrm>
            <a:prstGeom prst="rect">
              <a:avLst/>
            </a:prstGeom>
          </p:spPr>
        </p:pic>
        <p:pic>
          <p:nvPicPr>
            <p:cNvPr id="52" name="object 52"/>
            <p:cNvPicPr/>
            <p:nvPr/>
          </p:nvPicPr>
          <p:blipFill>
            <a:blip r:embed="rId13" cstate="print"/>
            <a:stretch>
              <a:fillRect/>
            </a:stretch>
          </p:blipFill>
          <p:spPr>
            <a:xfrm>
              <a:off x="832104" y="2136645"/>
              <a:ext cx="1895854" cy="758955"/>
            </a:xfrm>
            <a:prstGeom prst="rect">
              <a:avLst/>
            </a:prstGeom>
          </p:spPr>
        </p:pic>
        <p:pic>
          <p:nvPicPr>
            <p:cNvPr id="53" name="object 53"/>
            <p:cNvPicPr/>
            <p:nvPr/>
          </p:nvPicPr>
          <p:blipFill>
            <a:blip r:embed="rId14" cstate="print"/>
            <a:stretch>
              <a:fillRect/>
            </a:stretch>
          </p:blipFill>
          <p:spPr>
            <a:xfrm>
              <a:off x="5532126" y="2545082"/>
              <a:ext cx="1895854" cy="353570"/>
            </a:xfrm>
            <a:prstGeom prst="rect">
              <a:avLst/>
            </a:prstGeom>
          </p:spPr>
        </p:pic>
        <p:pic>
          <p:nvPicPr>
            <p:cNvPr id="54" name="object 54"/>
            <p:cNvPicPr/>
            <p:nvPr/>
          </p:nvPicPr>
          <p:blipFill>
            <a:blip r:embed="rId14" cstate="print"/>
            <a:stretch>
              <a:fillRect/>
            </a:stretch>
          </p:blipFill>
          <p:spPr>
            <a:xfrm>
              <a:off x="3197355" y="2542029"/>
              <a:ext cx="1895854" cy="353571"/>
            </a:xfrm>
            <a:prstGeom prst="rect">
              <a:avLst/>
            </a:prstGeom>
          </p:spPr>
        </p:pic>
        <p:pic>
          <p:nvPicPr>
            <p:cNvPr id="55" name="object 55"/>
            <p:cNvPicPr/>
            <p:nvPr/>
          </p:nvPicPr>
          <p:blipFill>
            <a:blip r:embed="rId14" cstate="print"/>
            <a:stretch>
              <a:fillRect/>
            </a:stretch>
          </p:blipFill>
          <p:spPr>
            <a:xfrm>
              <a:off x="3197355" y="2136645"/>
              <a:ext cx="1895854" cy="353571"/>
            </a:xfrm>
            <a:prstGeom prst="rect">
              <a:avLst/>
            </a:prstGeom>
          </p:spPr>
        </p:pic>
        <p:pic>
          <p:nvPicPr>
            <p:cNvPr id="56" name="object 56"/>
            <p:cNvPicPr/>
            <p:nvPr/>
          </p:nvPicPr>
          <p:blipFill>
            <a:blip r:embed="rId15" cstate="print"/>
            <a:stretch>
              <a:fillRect/>
            </a:stretch>
          </p:blipFill>
          <p:spPr>
            <a:xfrm>
              <a:off x="481587" y="2136645"/>
              <a:ext cx="445009" cy="758955"/>
            </a:xfrm>
            <a:prstGeom prst="rect">
              <a:avLst/>
            </a:prstGeom>
          </p:spPr>
        </p:pic>
        <p:pic>
          <p:nvPicPr>
            <p:cNvPr id="57" name="object 57"/>
            <p:cNvPicPr/>
            <p:nvPr/>
          </p:nvPicPr>
          <p:blipFill>
            <a:blip r:embed="rId16" cstate="print"/>
            <a:stretch>
              <a:fillRect/>
            </a:stretch>
          </p:blipFill>
          <p:spPr>
            <a:xfrm>
              <a:off x="451107" y="2136645"/>
              <a:ext cx="445009" cy="758955"/>
            </a:xfrm>
            <a:prstGeom prst="rect">
              <a:avLst/>
            </a:prstGeom>
          </p:spPr>
        </p:pic>
        <p:pic>
          <p:nvPicPr>
            <p:cNvPr id="58" name="object 58"/>
            <p:cNvPicPr/>
            <p:nvPr/>
          </p:nvPicPr>
          <p:blipFill>
            <a:blip r:embed="rId17" cstate="print"/>
            <a:stretch>
              <a:fillRect/>
            </a:stretch>
          </p:blipFill>
          <p:spPr>
            <a:xfrm>
              <a:off x="5178554" y="2544128"/>
              <a:ext cx="446054" cy="353377"/>
            </a:xfrm>
            <a:prstGeom prst="rect">
              <a:avLst/>
            </a:prstGeom>
          </p:spPr>
        </p:pic>
        <p:pic>
          <p:nvPicPr>
            <p:cNvPr id="59" name="object 59"/>
            <p:cNvPicPr/>
            <p:nvPr/>
          </p:nvPicPr>
          <p:blipFill>
            <a:blip r:embed="rId18" cstate="print"/>
            <a:stretch>
              <a:fillRect/>
            </a:stretch>
          </p:blipFill>
          <p:spPr>
            <a:xfrm>
              <a:off x="5148074" y="2544128"/>
              <a:ext cx="446054" cy="353377"/>
            </a:xfrm>
            <a:prstGeom prst="rect">
              <a:avLst/>
            </a:prstGeom>
          </p:spPr>
        </p:pic>
        <p:pic>
          <p:nvPicPr>
            <p:cNvPr id="60" name="object 60"/>
            <p:cNvPicPr/>
            <p:nvPr/>
          </p:nvPicPr>
          <p:blipFill>
            <a:blip r:embed="rId17" cstate="print"/>
            <a:stretch>
              <a:fillRect/>
            </a:stretch>
          </p:blipFill>
          <p:spPr>
            <a:xfrm>
              <a:off x="2843784" y="2543175"/>
              <a:ext cx="446053" cy="353378"/>
            </a:xfrm>
            <a:prstGeom prst="rect">
              <a:avLst/>
            </a:prstGeom>
          </p:spPr>
        </p:pic>
        <p:pic>
          <p:nvPicPr>
            <p:cNvPr id="61" name="object 61"/>
            <p:cNvPicPr/>
            <p:nvPr/>
          </p:nvPicPr>
          <p:blipFill>
            <a:blip r:embed="rId18" cstate="print"/>
            <a:stretch>
              <a:fillRect/>
            </a:stretch>
          </p:blipFill>
          <p:spPr>
            <a:xfrm>
              <a:off x="2813304" y="2543175"/>
              <a:ext cx="446053" cy="353378"/>
            </a:xfrm>
            <a:prstGeom prst="rect">
              <a:avLst/>
            </a:prstGeom>
          </p:spPr>
        </p:pic>
        <p:pic>
          <p:nvPicPr>
            <p:cNvPr id="62" name="object 62"/>
            <p:cNvPicPr/>
            <p:nvPr/>
          </p:nvPicPr>
          <p:blipFill>
            <a:blip r:embed="rId19" cstate="print"/>
            <a:stretch>
              <a:fillRect/>
            </a:stretch>
          </p:blipFill>
          <p:spPr>
            <a:xfrm>
              <a:off x="2845781" y="2136838"/>
              <a:ext cx="446053" cy="353378"/>
            </a:xfrm>
            <a:prstGeom prst="rect">
              <a:avLst/>
            </a:prstGeom>
          </p:spPr>
        </p:pic>
        <p:pic>
          <p:nvPicPr>
            <p:cNvPr id="63" name="object 63"/>
            <p:cNvPicPr/>
            <p:nvPr/>
          </p:nvPicPr>
          <p:blipFill>
            <a:blip r:embed="rId20" cstate="print"/>
            <a:stretch>
              <a:fillRect/>
            </a:stretch>
          </p:blipFill>
          <p:spPr>
            <a:xfrm>
              <a:off x="2815301" y="2136838"/>
              <a:ext cx="446053" cy="353378"/>
            </a:xfrm>
            <a:prstGeom prst="rect">
              <a:avLst/>
            </a:prstGeom>
          </p:spPr>
        </p:pic>
      </p:grpSp>
      <p:sp>
        <p:nvSpPr>
          <p:cNvPr id="64" name="object 64"/>
          <p:cNvSpPr txBox="1"/>
          <p:nvPr/>
        </p:nvSpPr>
        <p:spPr>
          <a:xfrm>
            <a:off x="959619" y="2330450"/>
            <a:ext cx="1649628" cy="351378"/>
          </a:xfrm>
          <a:prstGeom prst="rect">
            <a:avLst/>
          </a:prstGeom>
        </p:spPr>
        <p:txBody>
          <a:bodyPr vert="horz" wrap="square" lIns="0" tIns="12700" rIns="0" bIns="0" rtlCol="0">
            <a:spAutoFit/>
          </a:bodyPr>
          <a:lstStyle/>
          <a:p>
            <a:pPr marL="12700" marR="5080">
              <a:lnSpc>
                <a:spcPct val="100000"/>
              </a:lnSpc>
              <a:spcBef>
                <a:spcPts val="100"/>
              </a:spcBef>
            </a:pPr>
            <a:r>
              <a:rPr sz="1100" dirty="0">
                <a:latin typeface="Calibri Light" panose="020F0302020204030204" pitchFamily="34" charset="0"/>
                <a:cs typeface="Calibri Light" panose="020F0302020204030204" pitchFamily="34" charset="0"/>
              </a:rPr>
              <a:t>Av. Rep. Argentina 1-7  CP41930, Sevilla España</a:t>
            </a:r>
            <a:r>
              <a:rPr sz="1100" spc="-30" dirty="0">
                <a:latin typeface="Microsoft Sans Serif"/>
                <a:cs typeface="Microsoft Sans Serif"/>
              </a:rPr>
              <a:t>.</a:t>
            </a:r>
            <a:endParaRPr sz="1100" dirty="0">
              <a:latin typeface="Microsoft Sans Serif"/>
              <a:cs typeface="Microsoft Sans Serif"/>
            </a:endParaRPr>
          </a:p>
        </p:txBody>
      </p:sp>
      <p:sp>
        <p:nvSpPr>
          <p:cNvPr id="66" name="object 66"/>
          <p:cNvSpPr txBox="1"/>
          <p:nvPr/>
        </p:nvSpPr>
        <p:spPr>
          <a:xfrm>
            <a:off x="3334008" y="2624282"/>
            <a:ext cx="1444517" cy="182101"/>
          </a:xfrm>
          <a:prstGeom prst="rect">
            <a:avLst/>
          </a:prstGeom>
        </p:spPr>
        <p:txBody>
          <a:bodyPr vert="horz" wrap="square" lIns="0" tIns="12700" rIns="0" bIns="0" rtlCol="0">
            <a:spAutoFit/>
          </a:bodyPr>
          <a:lstStyle/>
          <a:p>
            <a:pPr marL="12700">
              <a:lnSpc>
                <a:spcPct val="100000"/>
              </a:lnSpc>
              <a:spcBef>
                <a:spcPts val="100"/>
              </a:spcBef>
            </a:pPr>
            <a:r>
              <a:rPr lang="es-MX" sz="1100" dirty="0">
                <a:latin typeface="Calibri Light" panose="020F0302020204030204" pitchFamily="34" charset="0"/>
                <a:cs typeface="Calibri Light" panose="020F0302020204030204" pitchFamily="34" charset="0"/>
              </a:rPr>
              <a:t>www.saejee.university</a:t>
            </a:r>
            <a:endParaRPr sz="1100" dirty="0">
              <a:latin typeface="Calibri Light" panose="020F0302020204030204" pitchFamily="34" charset="0"/>
              <a:cs typeface="Calibri Light" panose="020F0302020204030204" pitchFamily="34" charset="0"/>
            </a:endParaRPr>
          </a:p>
        </p:txBody>
      </p:sp>
      <p:sp>
        <p:nvSpPr>
          <p:cNvPr id="67" name="object 67"/>
          <p:cNvSpPr txBox="1"/>
          <p:nvPr/>
        </p:nvSpPr>
        <p:spPr>
          <a:xfrm>
            <a:off x="3327943" y="2218912"/>
            <a:ext cx="1091565" cy="182101"/>
          </a:xfrm>
          <a:prstGeom prst="rect">
            <a:avLst/>
          </a:prstGeom>
        </p:spPr>
        <p:txBody>
          <a:bodyPr vert="horz" wrap="square" lIns="0" tIns="12700" rIns="0" bIns="0" rtlCol="0">
            <a:spAutoFit/>
          </a:bodyPr>
          <a:lstStyle/>
          <a:p>
            <a:pPr marL="12700">
              <a:lnSpc>
                <a:spcPct val="100000"/>
              </a:lnSpc>
              <a:spcBef>
                <a:spcPts val="100"/>
              </a:spcBef>
            </a:pPr>
            <a:r>
              <a:rPr sz="1100" spc="5" dirty="0">
                <a:latin typeface="Calibri Light" panose="020F0302020204030204" pitchFamily="34" charset="0"/>
                <a:cs typeface="Calibri Light" panose="020F0302020204030204" pitchFamily="34" charset="0"/>
              </a:rPr>
              <a:t>+34</a:t>
            </a:r>
            <a:r>
              <a:rPr sz="1100" spc="-40"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648</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666</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984</a:t>
            </a:r>
            <a:endParaRPr sz="1100" dirty="0">
              <a:latin typeface="Calibri Light" panose="020F0302020204030204" pitchFamily="34" charset="0"/>
              <a:cs typeface="Calibri Light" panose="020F0302020204030204" pitchFamily="34" charset="0"/>
            </a:endParaRPr>
          </a:p>
        </p:txBody>
      </p:sp>
      <p:grpSp>
        <p:nvGrpSpPr>
          <p:cNvPr id="68" name="object 68"/>
          <p:cNvGrpSpPr/>
          <p:nvPr/>
        </p:nvGrpSpPr>
        <p:grpSpPr>
          <a:xfrm>
            <a:off x="596047" y="2377443"/>
            <a:ext cx="4854575" cy="469265"/>
            <a:chOff x="596047" y="2377443"/>
            <a:chExt cx="4854575" cy="469265"/>
          </a:xfrm>
        </p:grpSpPr>
        <p:pic>
          <p:nvPicPr>
            <p:cNvPr id="69" name="object 69"/>
            <p:cNvPicPr/>
            <p:nvPr/>
          </p:nvPicPr>
          <p:blipFill>
            <a:blip r:embed="rId21" cstate="print"/>
            <a:stretch>
              <a:fillRect/>
            </a:stretch>
          </p:blipFill>
          <p:spPr>
            <a:xfrm>
              <a:off x="596047" y="2377443"/>
              <a:ext cx="126492" cy="184514"/>
            </a:xfrm>
            <a:prstGeom prst="rect">
              <a:avLst/>
            </a:prstGeom>
          </p:spPr>
        </p:pic>
        <p:pic>
          <p:nvPicPr>
            <p:cNvPr id="70" name="object 70"/>
            <p:cNvPicPr/>
            <p:nvPr/>
          </p:nvPicPr>
          <p:blipFill>
            <a:blip r:embed="rId22" cstate="print"/>
            <a:stretch>
              <a:fillRect/>
            </a:stretch>
          </p:blipFill>
          <p:spPr>
            <a:xfrm>
              <a:off x="5260384" y="2672966"/>
              <a:ext cx="189731" cy="135317"/>
            </a:xfrm>
            <a:prstGeom prst="rect">
              <a:avLst/>
            </a:prstGeom>
          </p:spPr>
        </p:pic>
        <p:pic>
          <p:nvPicPr>
            <p:cNvPr id="71" name="object 71"/>
            <p:cNvPicPr/>
            <p:nvPr/>
          </p:nvPicPr>
          <p:blipFill>
            <a:blip r:embed="rId23" cstate="print"/>
            <a:stretch>
              <a:fillRect/>
            </a:stretch>
          </p:blipFill>
          <p:spPr>
            <a:xfrm>
              <a:off x="2895623" y="2592334"/>
              <a:ext cx="252946" cy="254131"/>
            </a:xfrm>
            <a:prstGeom prst="rect">
              <a:avLst/>
            </a:prstGeom>
          </p:spPr>
        </p:pic>
      </p:grpSp>
      <p:sp>
        <p:nvSpPr>
          <p:cNvPr id="72" name="object 72"/>
          <p:cNvSpPr txBox="1"/>
          <p:nvPr/>
        </p:nvSpPr>
        <p:spPr>
          <a:xfrm>
            <a:off x="2633783" y="9844326"/>
            <a:ext cx="948055" cy="193675"/>
          </a:xfrm>
          <a:prstGeom prst="rect">
            <a:avLst/>
          </a:prstGeom>
        </p:spPr>
        <p:txBody>
          <a:bodyPr vert="horz" wrap="square" lIns="0" tIns="12700" rIns="0" bIns="0" rtlCol="0">
            <a:spAutoFit/>
          </a:bodyPr>
          <a:lstStyle/>
          <a:p>
            <a:pPr marL="12700">
              <a:lnSpc>
                <a:spcPct val="100000"/>
              </a:lnSpc>
              <a:spcBef>
                <a:spcPts val="100"/>
              </a:spcBef>
            </a:pPr>
            <a:r>
              <a:rPr sz="1100" dirty="0">
                <a:latin typeface="Microsoft Sans Serif"/>
                <a:cs typeface="Microsoft Sans Serif"/>
              </a:rPr>
              <a:t>Facturado</a:t>
            </a:r>
            <a:r>
              <a:rPr sz="1100" spc="-50" dirty="0">
                <a:latin typeface="Microsoft Sans Serif"/>
                <a:cs typeface="Microsoft Sans Serif"/>
              </a:rPr>
              <a:t> </a:t>
            </a:r>
            <a:r>
              <a:rPr sz="1100" spc="20" dirty="0">
                <a:latin typeface="Microsoft Sans Serif"/>
                <a:cs typeface="Microsoft Sans Serif"/>
              </a:rPr>
              <a:t>por:</a:t>
            </a:r>
            <a:endParaRPr sz="1100">
              <a:latin typeface="Microsoft Sans Serif"/>
              <a:cs typeface="Microsoft Sans Serif"/>
            </a:endParaRPr>
          </a:p>
        </p:txBody>
      </p:sp>
      <p:sp>
        <p:nvSpPr>
          <p:cNvPr id="73" name="object 73"/>
          <p:cNvSpPr txBox="1"/>
          <p:nvPr/>
        </p:nvSpPr>
        <p:spPr>
          <a:xfrm>
            <a:off x="5064308" y="9841817"/>
            <a:ext cx="998855" cy="193675"/>
          </a:xfrm>
          <a:prstGeom prst="rect">
            <a:avLst/>
          </a:prstGeom>
        </p:spPr>
        <p:txBody>
          <a:bodyPr vert="horz" wrap="square" lIns="0" tIns="12700" rIns="0" bIns="0" rtlCol="0">
            <a:spAutoFit/>
          </a:bodyPr>
          <a:lstStyle/>
          <a:p>
            <a:pPr marL="12700">
              <a:lnSpc>
                <a:spcPct val="100000"/>
              </a:lnSpc>
              <a:spcBef>
                <a:spcPts val="100"/>
              </a:spcBef>
            </a:pPr>
            <a:r>
              <a:rPr sz="1100" spc="10" dirty="0">
                <a:latin typeface="Microsoft Sans Serif"/>
                <a:cs typeface="Microsoft Sans Serif"/>
              </a:rPr>
              <a:t>Autorizado</a:t>
            </a:r>
            <a:r>
              <a:rPr sz="1100" spc="-60" dirty="0">
                <a:latin typeface="Microsoft Sans Serif"/>
                <a:cs typeface="Microsoft Sans Serif"/>
              </a:rPr>
              <a:t> </a:t>
            </a:r>
            <a:r>
              <a:rPr sz="1100" spc="20" dirty="0">
                <a:latin typeface="Microsoft Sans Serif"/>
                <a:cs typeface="Microsoft Sans Serif"/>
              </a:rPr>
              <a:t>por:</a:t>
            </a:r>
            <a:endParaRPr sz="1100" dirty="0">
              <a:latin typeface="Microsoft Sans Serif"/>
              <a:cs typeface="Microsoft Sans Serif"/>
            </a:endParaRPr>
          </a:p>
        </p:txBody>
      </p:sp>
      <p:sp>
        <p:nvSpPr>
          <p:cNvPr id="74" name="object 49">
            <a:extLst>
              <a:ext uri="{FF2B5EF4-FFF2-40B4-BE49-F238E27FC236}">
                <a16:creationId xmlns:a16="http://schemas.microsoft.com/office/drawing/2014/main" id="{2E5505F8-64F8-4EF4-85CA-E3DC22C3B9F3}"/>
              </a:ext>
            </a:extLst>
          </p:cNvPr>
          <p:cNvSpPr txBox="1"/>
          <p:nvPr/>
        </p:nvSpPr>
        <p:spPr>
          <a:xfrm>
            <a:off x="4205145" y="-34765"/>
            <a:ext cx="3386941" cy="520655"/>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PROPUESTA</a:t>
            </a:r>
          </a:p>
        </p:txBody>
      </p:sp>
      <p:sp>
        <p:nvSpPr>
          <p:cNvPr id="77" name="object 66">
            <a:extLst>
              <a:ext uri="{FF2B5EF4-FFF2-40B4-BE49-F238E27FC236}">
                <a16:creationId xmlns:a16="http://schemas.microsoft.com/office/drawing/2014/main" id="{3BB777AC-B905-438A-A68F-E607BF75EA32}"/>
              </a:ext>
            </a:extLst>
          </p:cNvPr>
          <p:cNvSpPr txBox="1"/>
          <p:nvPr/>
        </p:nvSpPr>
        <p:spPr>
          <a:xfrm>
            <a:off x="5715000" y="2635250"/>
            <a:ext cx="1659629" cy="182101"/>
          </a:xfrm>
          <a:prstGeom prst="rect">
            <a:avLst/>
          </a:prstGeom>
        </p:spPr>
        <p:txBody>
          <a:bodyPr vert="horz" wrap="square" lIns="0" tIns="12700" rIns="0" bIns="0" rtlCol="0">
            <a:spAutoFit/>
          </a:bodyPr>
          <a:lstStyle/>
          <a:p>
            <a:pPr marL="12700">
              <a:lnSpc>
                <a:spcPct val="100000"/>
              </a:lnSpc>
              <a:spcBef>
                <a:spcPts val="100"/>
              </a:spcBef>
            </a:pPr>
            <a:r>
              <a:rPr lang="es-MX" sz="1100" dirty="0" err="1">
                <a:latin typeface="Calibri Light" panose="020F0302020204030204" pitchFamily="34" charset="0"/>
                <a:cs typeface="Calibri Light" panose="020F0302020204030204" pitchFamily="34" charset="0"/>
              </a:rPr>
              <a:t>informa@saejee.university</a:t>
            </a:r>
            <a:endParaRPr sz="1100" dirty="0">
              <a:latin typeface="Calibri Light" panose="020F0302020204030204" pitchFamily="34" charset="0"/>
              <a:cs typeface="Calibri Light" panose="020F0302020204030204" pitchFamily="34" charset="0"/>
            </a:endParaRPr>
          </a:p>
        </p:txBody>
      </p:sp>
      <p:sp>
        <p:nvSpPr>
          <p:cNvPr id="79" name="object 31">
            <a:extLst>
              <a:ext uri="{FF2B5EF4-FFF2-40B4-BE49-F238E27FC236}">
                <a16:creationId xmlns:a16="http://schemas.microsoft.com/office/drawing/2014/main" id="{0A58683C-C706-44B5-8DF5-F74652E8C833}"/>
              </a:ext>
            </a:extLst>
          </p:cNvPr>
          <p:cNvSpPr txBox="1"/>
          <p:nvPr/>
        </p:nvSpPr>
        <p:spPr>
          <a:xfrm>
            <a:off x="76293" y="5302250"/>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Derechos de Matrícula</a:t>
            </a:r>
            <a:endParaRPr lang="es-MX"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admitido </a:t>
            </a:r>
            <a:r>
              <a:rPr lang="es-MX" sz="700" dirty="0" err="1">
                <a:latin typeface="Courier New" panose="02070309020205020404" pitchFamily="49" charset="0"/>
                <a:cs typeface="Courier New" panose="02070309020205020404" pitchFamily="49" charset="0"/>
              </a:rPr>
              <a:t>oﬁcializa</a:t>
            </a:r>
            <a:r>
              <a:rPr lang="es-MX" sz="700" dirty="0">
                <a:latin typeface="Courier New" panose="02070309020205020404" pitchFamily="49" charset="0"/>
                <a:cs typeface="Courier New" panose="02070309020205020404" pitchFamily="49" charset="0"/>
              </a:rPr>
              <a:t> su vinculación como  estudiante de la Universidad. La matrícula deberá realizarse una sola vez en toda la colegiatura del programa. Además de las tasas académicas los universitarios deben abonar  otros gastos como secretaría, coste unitario de los créditos, tasas de inscripción, apertura de expediente académico y tasas académicas por la actividad docente.</a:t>
            </a:r>
          </a:p>
        </p:txBody>
      </p:sp>
      <p:sp>
        <p:nvSpPr>
          <p:cNvPr id="80" name="object 31">
            <a:extLst>
              <a:ext uri="{FF2B5EF4-FFF2-40B4-BE49-F238E27FC236}">
                <a16:creationId xmlns:a16="http://schemas.microsoft.com/office/drawing/2014/main" id="{447E6B89-D3D9-4B22-9ABD-1E79F177537B}"/>
              </a:ext>
            </a:extLst>
          </p:cNvPr>
          <p:cNvSpPr txBox="1"/>
          <p:nvPr/>
        </p:nvSpPr>
        <p:spPr>
          <a:xfrm>
            <a:off x="76293" y="6030622"/>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Arancel por toda la Colegiatura</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Arancel es un derecho que deben pagar los estudiantes por los servicios que les ofrece  la Universidad, el cual se hará exigible. La cantidad del Arancel podrá pagarse al contado, anual, semestral, trimestral, mensual o por materia, accediendo a descuentos, o bien, dividiendo el arancel universitario  en un máximo de diez cuotas. No incluye la matrícula.</a:t>
            </a:r>
          </a:p>
        </p:txBody>
      </p:sp>
      <p:sp>
        <p:nvSpPr>
          <p:cNvPr id="81" name="object 31">
            <a:extLst>
              <a:ext uri="{FF2B5EF4-FFF2-40B4-BE49-F238E27FC236}">
                <a16:creationId xmlns:a16="http://schemas.microsoft.com/office/drawing/2014/main" id="{18079B1F-8C04-4F67-AC30-678A8F3DF063}"/>
              </a:ext>
            </a:extLst>
          </p:cNvPr>
          <p:cNvSpPr txBox="1"/>
          <p:nvPr/>
        </p:nvSpPr>
        <p:spPr>
          <a:xfrm>
            <a:off x="76200" y="6750050"/>
            <a:ext cx="4343307" cy="732252"/>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C00000"/>
                </a:solidFill>
                <a:latin typeface="Courier New" panose="02070309020205020404" pitchFamily="49" charset="0"/>
                <a:cs typeface="Courier New" panose="02070309020205020404" pitchFamily="49" charset="0"/>
              </a:rPr>
              <a:t>Beca Parcial Subvencionada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Una beca es un aporte económico que se concede a aquellos estudiantes con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t>
            </a:r>
            <a:r>
              <a:rPr lang="es-MX" sz="700" dirty="0" err="1">
                <a:latin typeface="Courier New" panose="02070309020205020404" pitchFamily="49" charset="0"/>
                <a:cs typeface="Courier New" panose="02070309020205020404" pitchFamily="49" charset="0"/>
              </a:rPr>
              <a:t>ﬁn</a:t>
            </a:r>
            <a:r>
              <a:rPr lang="es-MX" sz="700" dirty="0">
                <a:latin typeface="Courier New" panose="02070309020205020404" pitchFamily="49" charset="0"/>
                <a:cs typeface="Courier New" panose="02070309020205020404" pitchFamily="49" charset="0"/>
              </a:rPr>
              <a:t> de llevar a cabo sus estudios. Las becas SAEJEE cubren del 25% al 75%  del arancel universitario. Es una ayuda económica de la que se </a:t>
            </a:r>
            <a:r>
              <a:rPr lang="es-MX" sz="700" dirty="0" err="1">
                <a:latin typeface="Courier New" panose="02070309020205020404" pitchFamily="49" charset="0"/>
                <a:cs typeface="Courier New" panose="02070309020205020404" pitchFamily="49" charset="0"/>
              </a:rPr>
              <a:t>beneﬁcian</a:t>
            </a:r>
            <a:r>
              <a:rPr lang="es-MX" sz="700" dirty="0">
                <a:latin typeface="Courier New" panose="02070309020205020404" pitchFamily="49" charset="0"/>
                <a:cs typeface="Courier New" panose="02070309020205020404" pitchFamily="49" charset="0"/>
              </a:rPr>
              <a:t> los estudiantes admitidos y matriculados. Las becas y descuentos se aplican únicamente al arancel universitario.</a:t>
            </a:r>
          </a:p>
        </p:txBody>
      </p:sp>
      <p:sp>
        <p:nvSpPr>
          <p:cNvPr id="82" name="object 44">
            <a:extLst>
              <a:ext uri="{FF2B5EF4-FFF2-40B4-BE49-F238E27FC236}">
                <a16:creationId xmlns:a16="http://schemas.microsoft.com/office/drawing/2014/main" id="{9F479AE8-F523-45DB-8C11-EDF47F194C58}"/>
              </a:ext>
            </a:extLst>
          </p:cNvPr>
          <p:cNvSpPr txBox="1"/>
          <p:nvPr/>
        </p:nvSpPr>
        <p:spPr>
          <a:xfrm>
            <a:off x="4191000" y="1877613"/>
            <a:ext cx="1969757"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(Cada 180 días)</a:t>
            </a:r>
            <a:endParaRPr sz="1100" dirty="0">
              <a:solidFill>
                <a:srgbClr val="374D6F"/>
              </a:solidFill>
              <a:latin typeface="Courier New" panose="02070309020205020404" pitchFamily="49" charset="0"/>
              <a:cs typeface="Courier New" panose="02070309020205020404" pitchFamily="49" charset="0"/>
            </a:endParaRPr>
          </a:p>
        </p:txBody>
      </p:sp>
      <p:sp>
        <p:nvSpPr>
          <p:cNvPr id="21" name="Rectángulo 20">
            <a:extLst>
              <a:ext uri="{FF2B5EF4-FFF2-40B4-BE49-F238E27FC236}">
                <a16:creationId xmlns:a16="http://schemas.microsoft.com/office/drawing/2014/main" id="{E35FF3DE-2B02-4D46-8DCB-2607060377D2}"/>
              </a:ext>
            </a:extLst>
          </p:cNvPr>
          <p:cNvSpPr/>
          <p:nvPr/>
        </p:nvSpPr>
        <p:spPr>
          <a:xfrm>
            <a:off x="6629400" y="8502650"/>
            <a:ext cx="1011581" cy="368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83" name="object 7">
            <a:extLst>
              <a:ext uri="{FF2B5EF4-FFF2-40B4-BE49-F238E27FC236}">
                <a16:creationId xmlns:a16="http://schemas.microsoft.com/office/drawing/2014/main" id="{1E68F1C7-D441-467D-B2A2-CDE4C573B02E}"/>
              </a:ext>
            </a:extLst>
          </p:cNvPr>
          <p:cNvGrpSpPr/>
          <p:nvPr/>
        </p:nvGrpSpPr>
        <p:grpSpPr>
          <a:xfrm>
            <a:off x="4059936" y="8527477"/>
            <a:ext cx="3716020" cy="1061085"/>
            <a:chOff x="4059936" y="9259823"/>
            <a:chExt cx="3716020" cy="1061085"/>
          </a:xfrm>
        </p:grpSpPr>
        <p:pic>
          <p:nvPicPr>
            <p:cNvPr id="84" name="object 8">
              <a:extLst>
                <a:ext uri="{FF2B5EF4-FFF2-40B4-BE49-F238E27FC236}">
                  <a16:creationId xmlns:a16="http://schemas.microsoft.com/office/drawing/2014/main" id="{2CFB9DDE-3816-4B65-B87D-84DB17739F73}"/>
                </a:ext>
              </a:extLst>
            </p:cNvPr>
            <p:cNvPicPr/>
            <p:nvPr/>
          </p:nvPicPr>
          <p:blipFill>
            <a:blip r:embed="rId24" cstate="print"/>
            <a:stretch>
              <a:fillRect/>
            </a:stretch>
          </p:blipFill>
          <p:spPr>
            <a:xfrm>
              <a:off x="4059936" y="9259823"/>
              <a:ext cx="3474723" cy="1060700"/>
            </a:xfrm>
            <a:prstGeom prst="rect">
              <a:avLst/>
            </a:prstGeom>
          </p:spPr>
        </p:pic>
        <p:pic>
          <p:nvPicPr>
            <p:cNvPr id="85" name="object 9">
              <a:extLst>
                <a:ext uri="{FF2B5EF4-FFF2-40B4-BE49-F238E27FC236}">
                  <a16:creationId xmlns:a16="http://schemas.microsoft.com/office/drawing/2014/main" id="{BBB7C8B4-E656-4B2A-9455-7B2494D86617}"/>
                </a:ext>
              </a:extLst>
            </p:cNvPr>
            <p:cNvPicPr/>
            <p:nvPr/>
          </p:nvPicPr>
          <p:blipFill>
            <a:blip r:embed="rId25" cstate="print"/>
            <a:stretch>
              <a:fillRect/>
            </a:stretch>
          </p:blipFill>
          <p:spPr>
            <a:xfrm>
              <a:off x="4828037" y="9381743"/>
              <a:ext cx="1606295" cy="396236"/>
            </a:xfrm>
            <a:prstGeom prst="rect">
              <a:avLst/>
            </a:prstGeom>
          </p:spPr>
        </p:pic>
        <p:pic>
          <p:nvPicPr>
            <p:cNvPr id="86" name="object 10">
              <a:extLst>
                <a:ext uri="{FF2B5EF4-FFF2-40B4-BE49-F238E27FC236}">
                  <a16:creationId xmlns:a16="http://schemas.microsoft.com/office/drawing/2014/main" id="{CF038842-B69A-4068-B54B-11D1E103A898}"/>
                </a:ext>
              </a:extLst>
            </p:cNvPr>
            <p:cNvPicPr/>
            <p:nvPr/>
          </p:nvPicPr>
          <p:blipFill>
            <a:blip r:embed="rId26" cstate="print"/>
            <a:stretch>
              <a:fillRect/>
            </a:stretch>
          </p:blipFill>
          <p:spPr>
            <a:xfrm>
              <a:off x="5928363" y="9363450"/>
              <a:ext cx="1801362" cy="431290"/>
            </a:xfrm>
            <a:prstGeom prst="rect">
              <a:avLst/>
            </a:prstGeom>
          </p:spPr>
        </p:pic>
        <p:pic>
          <p:nvPicPr>
            <p:cNvPr id="87" name="object 11">
              <a:extLst>
                <a:ext uri="{FF2B5EF4-FFF2-40B4-BE49-F238E27FC236}">
                  <a16:creationId xmlns:a16="http://schemas.microsoft.com/office/drawing/2014/main" id="{CE877FE3-7D34-4075-A09D-8908ABB192F3}"/>
                </a:ext>
              </a:extLst>
            </p:cNvPr>
            <p:cNvPicPr/>
            <p:nvPr/>
          </p:nvPicPr>
          <p:blipFill>
            <a:blip r:embed="rId27" cstate="print"/>
            <a:stretch>
              <a:fillRect/>
            </a:stretch>
          </p:blipFill>
          <p:spPr>
            <a:xfrm>
              <a:off x="5989320" y="9363450"/>
              <a:ext cx="1786127" cy="431216"/>
            </a:xfrm>
            <a:prstGeom prst="rect">
              <a:avLst/>
            </a:prstGeom>
          </p:spPr>
        </p:pic>
      </p:grpSp>
      <p:sp>
        <p:nvSpPr>
          <p:cNvPr id="88" name="object 12">
            <a:extLst>
              <a:ext uri="{FF2B5EF4-FFF2-40B4-BE49-F238E27FC236}">
                <a16:creationId xmlns:a16="http://schemas.microsoft.com/office/drawing/2014/main" id="{DF1627D6-E023-45CE-8308-28A473C7393D}"/>
              </a:ext>
            </a:extLst>
          </p:cNvPr>
          <p:cNvSpPr txBox="1"/>
          <p:nvPr/>
        </p:nvSpPr>
        <p:spPr>
          <a:xfrm>
            <a:off x="6185132" y="8699681"/>
            <a:ext cx="1434868" cy="289823"/>
          </a:xfrm>
          <a:prstGeom prst="rect">
            <a:avLst/>
          </a:prstGeom>
        </p:spPr>
        <p:txBody>
          <a:bodyPr vert="horz" wrap="square" lIns="0" tIns="12700" rIns="0" bIns="0" rtlCol="0">
            <a:spAutoFit/>
          </a:bodyPr>
          <a:lstStyle/>
          <a:p>
            <a:pPr marL="12700" algn="r">
              <a:lnSpc>
                <a:spcPct val="100000"/>
              </a:lnSpc>
              <a:spcBef>
                <a:spcPts val="100"/>
              </a:spcBef>
            </a:pPr>
            <a:r>
              <a:rPr lang="es-MX" b="1" spc="-110" dirty="0">
                <a:solidFill>
                  <a:srgbClr val="063772"/>
                </a:solidFill>
                <a:latin typeface="Courier New" panose="02070309020205020404" pitchFamily="49" charset="0"/>
                <a:cs typeface="Courier New" panose="02070309020205020404" pitchFamily="49" charset="0"/>
              </a:rPr>
              <a:t>28.800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063772"/>
              </a:solidFill>
              <a:latin typeface="Courier New" panose="02070309020205020404" pitchFamily="49" charset="0"/>
              <a:cs typeface="Courier New" panose="02070309020205020404" pitchFamily="49" charset="0"/>
            </a:endParaRPr>
          </a:p>
        </p:txBody>
      </p:sp>
      <p:sp>
        <p:nvSpPr>
          <p:cNvPr id="89" name="object 20">
            <a:extLst>
              <a:ext uri="{FF2B5EF4-FFF2-40B4-BE49-F238E27FC236}">
                <a16:creationId xmlns:a16="http://schemas.microsoft.com/office/drawing/2014/main" id="{25F74863-E19F-4F6D-B921-7A28E793E10E}"/>
              </a:ext>
            </a:extLst>
          </p:cNvPr>
          <p:cNvSpPr txBox="1"/>
          <p:nvPr/>
        </p:nvSpPr>
        <p:spPr>
          <a:xfrm>
            <a:off x="4038600" y="7590277"/>
            <a:ext cx="2375360" cy="1018227"/>
          </a:xfrm>
          <a:prstGeom prst="rect">
            <a:avLst/>
          </a:prstGeom>
        </p:spPr>
        <p:txBody>
          <a:bodyPr vert="horz" wrap="square" lIns="0" tIns="12700" rIns="0" bIns="0" rtlCol="0">
            <a:spAutoFit/>
          </a:bodyPr>
          <a:lstStyle/>
          <a:p>
            <a:pPr marL="13970">
              <a:spcBef>
                <a:spcPts val="550"/>
              </a:spcBef>
            </a:pPr>
            <a:r>
              <a:rPr lang="es-CO" sz="1300" spc="10" dirty="0">
                <a:latin typeface="Courier New" panose="02070309020205020404" pitchFamily="49" charset="0"/>
                <a:cs typeface="Courier New" panose="02070309020205020404" pitchFamily="49" charset="0"/>
              </a:rPr>
              <a:t>Subtotal </a:t>
            </a:r>
            <a:r>
              <a:rPr lang="es-CO" sz="1300" spc="15" dirty="0">
                <a:latin typeface="Courier New" panose="02070309020205020404" pitchFamily="49" charset="0"/>
                <a:cs typeface="Courier New" panose="02070309020205020404" pitchFamily="49" charset="0"/>
              </a:rPr>
              <a:t> </a:t>
            </a:r>
          </a:p>
          <a:p>
            <a:pPr marL="13970">
              <a:spcBef>
                <a:spcPts val="550"/>
              </a:spcBef>
            </a:pPr>
            <a:r>
              <a:rPr lang="es-CO" sz="1300" spc="-35" dirty="0">
                <a:latin typeface="Courier New" panose="02070309020205020404" pitchFamily="49" charset="0"/>
                <a:cs typeface="Courier New" panose="02070309020205020404" pitchFamily="49" charset="0"/>
              </a:rPr>
              <a:t>I</a:t>
            </a:r>
            <a:r>
              <a:rPr lang="es-CO" sz="1300" spc="60" dirty="0">
                <a:latin typeface="Courier New" panose="02070309020205020404" pitchFamily="49" charset="0"/>
                <a:cs typeface="Courier New" panose="02070309020205020404" pitchFamily="49" charset="0"/>
              </a:rPr>
              <a:t>m</a:t>
            </a:r>
            <a:r>
              <a:rPr lang="es-CO" sz="1300" spc="50" dirty="0">
                <a:latin typeface="Courier New" panose="02070309020205020404" pitchFamily="49" charset="0"/>
                <a:cs typeface="Courier New" panose="02070309020205020404" pitchFamily="49" charset="0"/>
              </a:rPr>
              <a:t>p</a:t>
            </a:r>
            <a:r>
              <a:rPr lang="es-CO" sz="1300" spc="40" dirty="0">
                <a:latin typeface="Courier New" panose="02070309020205020404" pitchFamily="49" charset="0"/>
                <a:cs typeface="Courier New" panose="02070309020205020404" pitchFamily="49" charset="0"/>
              </a:rPr>
              <a:t>u</a:t>
            </a:r>
            <a:r>
              <a:rPr lang="es-CO" sz="1300" spc="-10" dirty="0">
                <a:latin typeface="Courier New" panose="02070309020205020404" pitchFamily="49" charset="0"/>
                <a:cs typeface="Courier New" panose="02070309020205020404" pitchFamily="49" charset="0"/>
              </a:rPr>
              <a:t>e</a:t>
            </a:r>
            <a:r>
              <a:rPr lang="es-CO" sz="1300" spc="-45" dirty="0">
                <a:latin typeface="Courier New" panose="02070309020205020404" pitchFamily="49" charset="0"/>
                <a:cs typeface="Courier New" panose="02070309020205020404" pitchFamily="49" charset="0"/>
              </a:rPr>
              <a:t>s</a:t>
            </a:r>
            <a:r>
              <a:rPr lang="es-CO" sz="1300" spc="70" dirty="0">
                <a:latin typeface="Courier New" panose="02070309020205020404" pitchFamily="49" charset="0"/>
                <a:cs typeface="Courier New" panose="02070309020205020404" pitchFamily="49" charset="0"/>
              </a:rPr>
              <a:t>t</a:t>
            </a:r>
            <a:r>
              <a:rPr lang="es-CO" sz="1300" spc="35" dirty="0">
                <a:latin typeface="Courier New" panose="02070309020205020404" pitchFamily="49" charset="0"/>
                <a:cs typeface="Courier New" panose="02070309020205020404" pitchFamily="49" charset="0"/>
              </a:rPr>
              <a:t>o</a:t>
            </a:r>
            <a:r>
              <a:rPr lang="es-CO" sz="1300" spc="-10" dirty="0">
                <a:latin typeface="Courier New" panose="02070309020205020404" pitchFamily="49" charset="0"/>
                <a:cs typeface="Courier New" panose="02070309020205020404" pitchFamily="49" charset="0"/>
              </a:rPr>
              <a:t> </a:t>
            </a:r>
            <a:r>
              <a:rPr lang="es-CO" sz="1300" spc="-35" dirty="0">
                <a:latin typeface="Courier New" panose="02070309020205020404" pitchFamily="49" charset="0"/>
                <a:cs typeface="Courier New" panose="02070309020205020404" pitchFamily="49" charset="0"/>
              </a:rPr>
              <a:t>I</a:t>
            </a:r>
            <a:r>
              <a:rPr lang="es-CO" sz="1300" spc="-120" dirty="0">
                <a:latin typeface="Courier New" panose="02070309020205020404" pitchFamily="49" charset="0"/>
                <a:cs typeface="Courier New" panose="02070309020205020404" pitchFamily="49" charset="0"/>
              </a:rPr>
              <a:t>V</a:t>
            </a:r>
            <a:r>
              <a:rPr lang="es-CO" sz="1300" spc="-90" dirty="0">
                <a:latin typeface="Courier New" panose="02070309020205020404" pitchFamily="49" charset="0"/>
                <a:cs typeface="Courier New" panose="02070309020205020404" pitchFamily="49" charset="0"/>
              </a:rPr>
              <a:t>A</a:t>
            </a:r>
            <a:r>
              <a:rPr lang="es-CO" sz="1300" spc="-10" dirty="0">
                <a:latin typeface="Courier New" panose="02070309020205020404" pitchFamily="49" charset="0"/>
                <a:cs typeface="Courier New" panose="02070309020205020404" pitchFamily="49" charset="0"/>
              </a:rPr>
              <a:t> </a:t>
            </a:r>
            <a:r>
              <a:rPr lang="es-CO" sz="1300" spc="15" dirty="0">
                <a:latin typeface="Courier New" panose="02070309020205020404" pitchFamily="49" charset="0"/>
                <a:cs typeface="Courier New" panose="02070309020205020404" pitchFamily="49" charset="0"/>
              </a:rPr>
              <a:t>21</a:t>
            </a:r>
            <a:r>
              <a:rPr lang="es-CO" sz="1300" spc="-110" dirty="0">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970">
              <a:lnSpc>
                <a:spcPct val="100000"/>
              </a:lnSpc>
              <a:spcBef>
                <a:spcPts val="550"/>
              </a:spcBef>
            </a:pPr>
            <a:r>
              <a:rPr sz="1300" spc="10" dirty="0" err="1">
                <a:latin typeface="Courier New" panose="02070309020205020404" pitchFamily="49" charset="0"/>
                <a:cs typeface="Courier New" panose="02070309020205020404" pitchFamily="49" charset="0"/>
              </a:rPr>
              <a:t>Dto</a:t>
            </a:r>
            <a:r>
              <a:rPr sz="1300" spc="10" dirty="0">
                <a:latin typeface="Courier New" panose="02070309020205020404" pitchFamily="49" charset="0"/>
                <a:cs typeface="Courier New" panose="02070309020205020404" pitchFamily="49" charset="0"/>
              </a:rPr>
              <a:t>.</a:t>
            </a:r>
            <a:r>
              <a:rPr sz="1300" spc="-30" dirty="0">
                <a:latin typeface="Courier New" panose="02070309020205020404" pitchFamily="49" charset="0"/>
                <a:cs typeface="Courier New" panose="02070309020205020404" pitchFamily="49" charset="0"/>
              </a:rPr>
              <a:t> </a:t>
            </a:r>
            <a:r>
              <a:rPr sz="1300" spc="-35" dirty="0">
                <a:latin typeface="Courier New" panose="02070309020205020404" pitchFamily="49" charset="0"/>
                <a:cs typeface="Courier New" panose="02070309020205020404" pitchFamily="49" charset="0"/>
              </a:rPr>
              <a:t>Reserva</a:t>
            </a:r>
            <a:r>
              <a:rPr sz="1300" spc="-25" dirty="0">
                <a:latin typeface="Courier New" panose="02070309020205020404" pitchFamily="49" charset="0"/>
                <a:cs typeface="Courier New" panose="02070309020205020404" pitchFamily="49" charset="0"/>
              </a:rPr>
              <a:t> </a:t>
            </a:r>
            <a:r>
              <a:rPr sz="1300" spc="20" dirty="0">
                <a:latin typeface="Courier New" panose="02070309020205020404" pitchFamily="49" charset="0"/>
                <a:cs typeface="Courier New" panose="02070309020205020404" pitchFamily="49" charset="0"/>
              </a:rPr>
              <a:t>de</a:t>
            </a:r>
            <a:r>
              <a:rPr sz="1300" spc="-30" dirty="0">
                <a:latin typeface="Courier New" panose="02070309020205020404" pitchFamily="49" charset="0"/>
                <a:cs typeface="Courier New" panose="02070309020205020404" pitchFamily="49" charset="0"/>
              </a:rPr>
              <a:t> </a:t>
            </a:r>
            <a:r>
              <a:rPr sz="1300" spc="-50" dirty="0">
                <a:latin typeface="Courier New" panose="02070309020205020404" pitchFamily="49" charset="0"/>
                <a:cs typeface="Courier New" panose="02070309020205020404" pitchFamily="49" charset="0"/>
              </a:rPr>
              <a:t>Plaza</a:t>
            </a:r>
            <a:endParaRPr sz="1300" dirty="0">
              <a:latin typeface="Courier New" panose="02070309020205020404" pitchFamily="49" charset="0"/>
              <a:cs typeface="Courier New" panose="02070309020205020404" pitchFamily="49" charset="0"/>
            </a:endParaRPr>
          </a:p>
          <a:p>
            <a:pPr marL="12700">
              <a:lnSpc>
                <a:spcPct val="100000"/>
              </a:lnSpc>
              <a:spcBef>
                <a:spcPts val="355"/>
              </a:spcBef>
            </a:pPr>
            <a:r>
              <a:rPr lang="es-MX" sz="1300" spc="-25" dirty="0">
                <a:latin typeface="Courier New" panose="02070309020205020404" pitchFamily="49" charset="0"/>
                <a:cs typeface="Courier New" panose="02070309020205020404" pitchFamily="49" charset="0"/>
              </a:rPr>
              <a:t>Dto.</a:t>
            </a:r>
            <a:r>
              <a:rPr sz="1300" spc="-25" dirty="0">
                <a:latin typeface="Courier New" panose="02070309020205020404" pitchFamily="49" charset="0"/>
                <a:cs typeface="Courier New" panose="02070309020205020404" pitchFamily="49" charset="0"/>
              </a:rPr>
              <a:t> </a:t>
            </a:r>
            <a:r>
              <a:rPr sz="1300" spc="-10" dirty="0" err="1">
                <a:latin typeface="Courier New" panose="02070309020205020404" pitchFamily="49" charset="0"/>
                <a:cs typeface="Courier New" panose="02070309020205020404" pitchFamily="49" charset="0"/>
              </a:rPr>
              <a:t>Arancel</a:t>
            </a:r>
            <a:r>
              <a:rPr lang="es-MX" sz="1300" spc="-25" dirty="0">
                <a:latin typeface="Courier New" panose="02070309020205020404" pitchFamily="49" charset="0"/>
                <a:cs typeface="Courier New" panose="02070309020205020404" pitchFamily="49" charset="0"/>
              </a:rPr>
              <a:t> Semestral</a:t>
            </a:r>
            <a:endParaRPr sz="1300" dirty="0">
              <a:latin typeface="Courier New" panose="02070309020205020404" pitchFamily="49" charset="0"/>
              <a:cs typeface="Courier New" panose="02070309020205020404" pitchFamily="49" charset="0"/>
            </a:endParaRPr>
          </a:p>
        </p:txBody>
      </p:sp>
      <p:sp>
        <p:nvSpPr>
          <p:cNvPr id="90" name="Rectángulo 89">
            <a:extLst>
              <a:ext uri="{FF2B5EF4-FFF2-40B4-BE49-F238E27FC236}">
                <a16:creationId xmlns:a16="http://schemas.microsoft.com/office/drawing/2014/main" id="{A4BC493D-7AE6-4213-A384-36D600AD50DA}"/>
              </a:ext>
            </a:extLst>
          </p:cNvPr>
          <p:cNvSpPr/>
          <p:nvPr/>
        </p:nvSpPr>
        <p:spPr>
          <a:xfrm>
            <a:off x="6670643" y="7846504"/>
            <a:ext cx="907043" cy="1864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1" name="object 19">
            <a:extLst>
              <a:ext uri="{FF2B5EF4-FFF2-40B4-BE49-F238E27FC236}">
                <a16:creationId xmlns:a16="http://schemas.microsoft.com/office/drawing/2014/main" id="{AE73B4D3-CC68-4D80-9B1C-21CBD609DFB2}"/>
              </a:ext>
            </a:extLst>
          </p:cNvPr>
          <p:cNvSpPr txBox="1"/>
          <p:nvPr/>
        </p:nvSpPr>
        <p:spPr>
          <a:xfrm>
            <a:off x="6403841" y="7512050"/>
            <a:ext cx="1211085" cy="1096454"/>
          </a:xfrm>
          <a:prstGeom prst="rect">
            <a:avLst/>
          </a:prstGeom>
        </p:spPr>
        <p:txBody>
          <a:bodyPr vert="horz" wrap="square" lIns="0" tIns="77470" rIns="0" bIns="0" rtlCol="0">
            <a:spAutoFit/>
          </a:bodyPr>
          <a:lstStyle/>
          <a:p>
            <a:pPr marL="13335" algn="r">
              <a:spcBef>
                <a:spcPts val="610"/>
              </a:spcBef>
            </a:pPr>
            <a:r>
              <a:rPr lang="es-CO" sz="1300" b="1" spc="5" dirty="0">
                <a:latin typeface="Courier New" panose="02070309020205020404" pitchFamily="49" charset="0"/>
                <a:cs typeface="Courier New" panose="02070309020205020404" pitchFamily="49" charset="0"/>
              </a:rPr>
              <a:t>24.485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spcBef>
                <a:spcPts val="610"/>
              </a:spcBef>
            </a:pPr>
            <a:r>
              <a:rPr lang="es-CO" sz="1300" b="1" spc="5" dirty="0">
                <a:latin typeface="Courier New" panose="02070309020205020404" pitchFamily="49" charset="0"/>
                <a:cs typeface="Courier New" panose="02070309020205020404" pitchFamily="49" charset="0"/>
              </a:rPr>
              <a:t>5.141,85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lnSpc>
                <a:spcPct val="100000"/>
              </a:lnSpc>
              <a:spcBef>
                <a:spcPts val="610"/>
              </a:spcBef>
            </a:pPr>
            <a:r>
              <a:rPr sz="1300" b="1" spc="5" dirty="0">
                <a:solidFill>
                  <a:srgbClr val="D71C29"/>
                </a:solidFill>
                <a:latin typeface="Courier New" panose="02070309020205020404" pitchFamily="49" charset="0"/>
                <a:cs typeface="Courier New" panose="02070309020205020404" pitchFamily="49" charset="0"/>
              </a:rPr>
              <a:t>-</a:t>
            </a:r>
            <a:r>
              <a:rPr lang="es-MX" sz="1300" b="1" spc="5" dirty="0">
                <a:solidFill>
                  <a:srgbClr val="D71C29"/>
                </a:solidFill>
                <a:latin typeface="Courier New" panose="02070309020205020404" pitchFamily="49" charset="0"/>
                <a:cs typeface="Courier New" panose="02070309020205020404" pitchFamily="49" charset="0"/>
              </a:rPr>
              <a:t>50</a:t>
            </a:r>
            <a:r>
              <a:rPr sz="1300" b="1" spc="10" dirty="0">
                <a:solidFill>
                  <a:srgbClr val="D71C29"/>
                </a:solidFill>
                <a:latin typeface="Courier New" panose="02070309020205020404" pitchFamily="49" charset="0"/>
                <a:cs typeface="Courier New" panose="02070309020205020404" pitchFamily="49" charset="0"/>
              </a:rPr>
              <a:t>0</a:t>
            </a:r>
            <a:r>
              <a:rPr lang="es-MX" sz="1300" b="1" spc="10"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r>
              <a:rPr lang="es-CO" sz="1300" b="1" spc="5" dirty="0">
                <a:solidFill>
                  <a:srgbClr val="D71C29"/>
                </a:solidFill>
                <a:latin typeface="Courier New" panose="02070309020205020404" pitchFamily="49" charset="0"/>
                <a:cs typeface="Courier New" panose="02070309020205020404" pitchFamily="49" charset="0"/>
              </a:rPr>
              <a:t> </a:t>
            </a:r>
            <a:endParaRPr sz="1300" dirty="0">
              <a:solidFill>
                <a:srgbClr val="D71C29"/>
              </a:solidFill>
              <a:latin typeface="Courier New" panose="02070309020205020404" pitchFamily="49" charset="0"/>
              <a:cs typeface="Courier New" panose="02070309020205020404" pitchFamily="49" charset="0"/>
            </a:endParaRPr>
          </a:p>
          <a:p>
            <a:pPr marL="12700" algn="r">
              <a:lnSpc>
                <a:spcPct val="100000"/>
              </a:lnSpc>
              <a:spcBef>
                <a:spcPts val="515"/>
              </a:spcBef>
            </a:pPr>
            <a:r>
              <a:rPr lang="es-MX" sz="1300" b="1" spc="10" dirty="0">
                <a:solidFill>
                  <a:srgbClr val="D71C29"/>
                </a:solidFill>
                <a:latin typeface="Courier New" panose="02070309020205020404" pitchFamily="49" charset="0"/>
                <a:cs typeface="Courier New" panose="02070309020205020404" pitchFamily="49" charset="0"/>
              </a:rPr>
              <a:t>-326,85</a:t>
            </a:r>
            <a:r>
              <a:rPr lang="es-CO" sz="1300" b="1" spc="5"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endParaRPr sz="1300" dirty="0">
              <a:solidFill>
                <a:srgbClr val="D71C29"/>
              </a:solidFill>
              <a:latin typeface="Courier New" panose="02070309020205020404" pitchFamily="49" charset="0"/>
              <a:cs typeface="Courier New" panose="02070309020205020404" pitchFamily="49" charset="0"/>
            </a:endParaRPr>
          </a:p>
        </p:txBody>
      </p:sp>
      <p:sp>
        <p:nvSpPr>
          <p:cNvPr id="7" name="Rectángulo 6">
            <a:extLst>
              <a:ext uri="{FF2B5EF4-FFF2-40B4-BE49-F238E27FC236}">
                <a16:creationId xmlns:a16="http://schemas.microsoft.com/office/drawing/2014/main" id="{E32AF8BF-67F2-4797-80C6-4CFB7809332C}"/>
              </a:ext>
            </a:extLst>
          </p:cNvPr>
          <p:cNvSpPr/>
          <p:nvPr/>
        </p:nvSpPr>
        <p:spPr>
          <a:xfrm>
            <a:off x="3898003" y="9188450"/>
            <a:ext cx="3264797" cy="450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B86DA0D4-655C-4C3F-8CEE-B9779011881C}"/>
              </a:ext>
            </a:extLst>
          </p:cNvPr>
          <p:cNvSpPr/>
          <p:nvPr/>
        </p:nvSpPr>
        <p:spPr>
          <a:xfrm>
            <a:off x="4310627" y="9154314"/>
            <a:ext cx="3505072" cy="391050"/>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5" name="object 44">
            <a:extLst>
              <a:ext uri="{FF2B5EF4-FFF2-40B4-BE49-F238E27FC236}">
                <a16:creationId xmlns:a16="http://schemas.microsoft.com/office/drawing/2014/main" id="{1CEB4F7F-E8A8-4B9C-A4AB-C45374CA5783}"/>
              </a:ext>
            </a:extLst>
          </p:cNvPr>
          <p:cNvSpPr txBox="1"/>
          <p:nvPr/>
        </p:nvSpPr>
        <p:spPr>
          <a:xfrm>
            <a:off x="4388728" y="9154314"/>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6</a:t>
            </a:r>
            <a:r>
              <a:rPr sz="1300" b="1" dirty="0">
                <a:solidFill>
                  <a:srgbClr val="374D6F"/>
                </a:solidFill>
                <a:latin typeface="Courier New" panose="02070309020205020404" pitchFamily="49" charset="0"/>
                <a:cs typeface="Courier New" panose="02070309020205020404" pitchFamily="49" charset="0"/>
              </a:rPr>
              <a:t> PAGO</a:t>
            </a:r>
            <a:r>
              <a:rPr lang="es-MX" sz="1300" b="1" dirty="0">
                <a:solidFill>
                  <a:srgbClr val="374D6F"/>
                </a:solidFill>
                <a:latin typeface="Courier New" panose="02070309020205020404" pitchFamily="49" charset="0"/>
                <a:cs typeface="Courier New" panose="02070309020205020404" pitchFamily="49" charset="0"/>
              </a:rPr>
              <a:t>S</a:t>
            </a:r>
            <a:r>
              <a:rPr sz="1300" b="1" dirty="0">
                <a:solidFill>
                  <a:srgbClr val="374D6F"/>
                </a:solidFill>
                <a:latin typeface="Courier New" panose="02070309020205020404" pitchFamily="49" charset="0"/>
                <a:cs typeface="Courier New" panose="02070309020205020404" pitchFamily="49" charset="0"/>
              </a:rPr>
              <a:t> </a:t>
            </a:r>
            <a:r>
              <a:rPr lang="es-MX" sz="1300" b="1" dirty="0">
                <a:solidFill>
                  <a:srgbClr val="374D6F"/>
                </a:solidFill>
                <a:latin typeface="Courier New" panose="02070309020205020404" pitchFamily="49" charset="0"/>
                <a:cs typeface="Courier New" panose="02070309020205020404" pitchFamily="49" charset="0"/>
              </a:rPr>
              <a:t>IGUALES</a:t>
            </a:r>
            <a:r>
              <a:rPr sz="1300" b="1" dirty="0">
                <a:solidFill>
                  <a:srgbClr val="374D6F"/>
                </a:solidFill>
                <a:latin typeface="Courier New" panose="02070309020205020404" pitchFamily="49" charset="0"/>
                <a:cs typeface="Courier New" panose="02070309020205020404" pitchFamily="49" charset="0"/>
              </a:rPr>
              <a:t> DE:</a:t>
            </a:r>
            <a:endParaRPr sz="1300" dirty="0">
              <a:solidFill>
                <a:srgbClr val="374D6F"/>
              </a:solidFill>
              <a:latin typeface="Courier New" panose="02070309020205020404" pitchFamily="49" charset="0"/>
              <a:cs typeface="Courier New" panose="02070309020205020404" pitchFamily="49" charset="0"/>
            </a:endParaRPr>
          </a:p>
        </p:txBody>
      </p:sp>
      <p:sp>
        <p:nvSpPr>
          <p:cNvPr id="96" name="object 45">
            <a:extLst>
              <a:ext uri="{FF2B5EF4-FFF2-40B4-BE49-F238E27FC236}">
                <a16:creationId xmlns:a16="http://schemas.microsoft.com/office/drawing/2014/main" id="{B00FB264-AC58-453C-9CB5-5A3AF72DFC09}"/>
              </a:ext>
            </a:extLst>
          </p:cNvPr>
          <p:cNvSpPr txBox="1"/>
          <p:nvPr/>
        </p:nvSpPr>
        <p:spPr>
          <a:xfrm>
            <a:off x="6096000" y="9191507"/>
            <a:ext cx="1539252" cy="289823"/>
          </a:xfrm>
          <a:prstGeom prst="rect">
            <a:avLst/>
          </a:prstGeom>
        </p:spPr>
        <p:txBody>
          <a:bodyPr vert="horz" wrap="square" lIns="0" tIns="12700" rIns="0" bIns="0" rtlCol="0">
            <a:spAutoFit/>
          </a:bodyPr>
          <a:lstStyle/>
          <a:p>
            <a:pPr marL="12700" algn="r">
              <a:lnSpc>
                <a:spcPct val="100000"/>
              </a:lnSpc>
              <a:spcBef>
                <a:spcPts val="100"/>
              </a:spcBef>
            </a:pPr>
            <a:r>
              <a:rPr lang="es-MX" sz="1800" b="1" dirty="0">
                <a:solidFill>
                  <a:srgbClr val="374D6F"/>
                </a:solidFill>
                <a:latin typeface="Courier New" panose="02070309020205020404" pitchFamily="49" charset="0"/>
                <a:cs typeface="Courier New" panose="02070309020205020404" pitchFamily="49" charset="0"/>
              </a:rPr>
              <a:t>4.800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374D6F"/>
              </a:solidFill>
              <a:latin typeface="Courier New" panose="02070309020205020404" pitchFamily="49" charset="0"/>
              <a:cs typeface="Courier New" panose="02070309020205020404" pitchFamily="49" charset="0"/>
            </a:endParaRPr>
          </a:p>
        </p:txBody>
      </p:sp>
      <p:sp>
        <p:nvSpPr>
          <p:cNvPr id="97" name="object 44">
            <a:extLst>
              <a:ext uri="{FF2B5EF4-FFF2-40B4-BE49-F238E27FC236}">
                <a16:creationId xmlns:a16="http://schemas.microsoft.com/office/drawing/2014/main" id="{82653320-C985-4B8F-B604-C2EB116128D8}"/>
              </a:ext>
            </a:extLst>
          </p:cNvPr>
          <p:cNvSpPr txBox="1"/>
          <p:nvPr/>
        </p:nvSpPr>
        <p:spPr>
          <a:xfrm>
            <a:off x="4659643" y="9318074"/>
            <a:ext cx="1969757"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(Cada 180 días)</a:t>
            </a:r>
            <a:endParaRPr sz="1100" dirty="0">
              <a:solidFill>
                <a:srgbClr val="374D6F"/>
              </a:solidFill>
              <a:latin typeface="Courier New" panose="02070309020205020404" pitchFamily="49" charset="0"/>
              <a:cs typeface="Courier New" panose="02070309020205020404" pitchFamily="49" charset="0"/>
            </a:endParaRPr>
          </a:p>
        </p:txBody>
      </p:sp>
      <p:sp>
        <p:nvSpPr>
          <p:cNvPr id="93" name="Rectángulo 92">
            <a:extLst>
              <a:ext uri="{FF2B5EF4-FFF2-40B4-BE49-F238E27FC236}">
                <a16:creationId xmlns:a16="http://schemas.microsoft.com/office/drawing/2014/main" id="{CBEC545B-3987-43D2-997F-7223212158EE}"/>
              </a:ext>
            </a:extLst>
          </p:cNvPr>
          <p:cNvSpPr/>
          <p:nvPr/>
        </p:nvSpPr>
        <p:spPr>
          <a:xfrm>
            <a:off x="364081" y="291716"/>
            <a:ext cx="3505072" cy="642246"/>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4" name="object 47">
            <a:extLst>
              <a:ext uri="{FF2B5EF4-FFF2-40B4-BE49-F238E27FC236}">
                <a16:creationId xmlns:a16="http://schemas.microsoft.com/office/drawing/2014/main" id="{ECE69077-8D1D-48D0-9E37-74E96E8F9264}"/>
              </a:ext>
            </a:extLst>
          </p:cNvPr>
          <p:cNvSpPr txBox="1"/>
          <p:nvPr/>
        </p:nvSpPr>
        <p:spPr>
          <a:xfrm>
            <a:off x="467900" y="14749"/>
            <a:ext cx="4027899" cy="182101"/>
          </a:xfrm>
          <a:prstGeom prst="rect">
            <a:avLst/>
          </a:prstGeom>
        </p:spPr>
        <p:txBody>
          <a:bodyPr vert="horz" wrap="square" lIns="0" tIns="12700" rIns="0" bIns="0" rtlCol="0">
            <a:spAutoFit/>
          </a:bodyPr>
          <a:lstStyle/>
          <a:p>
            <a:pPr marL="12700">
              <a:lnSpc>
                <a:spcPct val="100000"/>
              </a:lnSpc>
              <a:spcBef>
                <a:spcPts val="100"/>
              </a:spcBef>
            </a:pPr>
            <a:r>
              <a:rPr lang="es-CO" sz="1100" spc="10" dirty="0">
                <a:latin typeface="Courier New" panose="02070309020205020404" pitchFamily="49" charset="0"/>
                <a:cs typeface="Courier New" panose="02070309020205020404" pitchFamily="49" charset="0"/>
              </a:rPr>
              <a:t>Facultad</a:t>
            </a:r>
            <a:r>
              <a:rPr lang="es-CO" sz="1100" spc="-30" dirty="0">
                <a:latin typeface="Courier New" panose="02070309020205020404" pitchFamily="49" charset="0"/>
                <a:cs typeface="Courier New" panose="02070309020205020404" pitchFamily="49" charset="0"/>
              </a:rPr>
              <a:t> </a:t>
            </a:r>
            <a:r>
              <a:rPr lang="es-CO" sz="1100" spc="30" dirty="0">
                <a:latin typeface="Courier New" panose="02070309020205020404" pitchFamily="49" charset="0"/>
                <a:cs typeface="Courier New" panose="02070309020205020404" pitchFamily="49" charset="0"/>
              </a:rPr>
              <a:t>de</a:t>
            </a:r>
            <a:r>
              <a:rPr lang="es-CO" sz="1100" spc="-25" dirty="0">
                <a:latin typeface="Courier New" panose="02070309020205020404" pitchFamily="49" charset="0"/>
                <a:cs typeface="Courier New" panose="02070309020205020404" pitchFamily="49" charset="0"/>
              </a:rPr>
              <a:t> </a:t>
            </a:r>
            <a:r>
              <a:rPr lang="es-CO" sz="1100" spc="35" dirty="0">
                <a:latin typeface="Courier New" panose="02070309020205020404" pitchFamily="49" charset="0"/>
                <a:cs typeface="Courier New" panose="02070309020205020404" pitchFamily="49" charset="0"/>
              </a:rPr>
              <a:t>Economía y Empresa</a:t>
            </a:r>
            <a:endParaRPr lang="es-CO" sz="1100" dirty="0">
              <a:latin typeface="Courier New" panose="02070309020205020404" pitchFamily="49" charset="0"/>
              <a:cs typeface="Courier New" panose="02070309020205020404" pitchFamily="49" charset="0"/>
            </a:endParaRPr>
          </a:p>
        </p:txBody>
      </p:sp>
      <p:pic>
        <p:nvPicPr>
          <p:cNvPr id="98" name="Imagen 97">
            <a:extLst>
              <a:ext uri="{FF2B5EF4-FFF2-40B4-BE49-F238E27FC236}">
                <a16:creationId xmlns:a16="http://schemas.microsoft.com/office/drawing/2014/main" id="{A651280D-3190-49C8-9335-2FE84D489A6C}"/>
              </a:ext>
            </a:extLst>
          </p:cNvPr>
          <p:cNvPicPr>
            <a:picLocks noChangeAspect="1"/>
          </p:cNvPicPr>
          <p:nvPr/>
        </p:nvPicPr>
        <p:blipFill>
          <a:blip r:embed="rId28" cstate="print">
            <a:extLst>
              <a:ext uri="{28A0092B-C50C-407E-A947-70E740481C1C}">
                <a14:useLocalDpi xmlns:a14="http://schemas.microsoft.com/office/drawing/2010/main" val="0"/>
              </a:ext>
            </a:extLst>
          </a:blip>
          <a:srcRect/>
          <a:stretch/>
        </p:blipFill>
        <p:spPr>
          <a:xfrm>
            <a:off x="457480" y="131013"/>
            <a:ext cx="3312501" cy="904037"/>
          </a:xfrm>
          <a:prstGeom prst="rect">
            <a:avLst/>
          </a:prstGeom>
        </p:spPr>
      </p:pic>
      <p:sp>
        <p:nvSpPr>
          <p:cNvPr id="99" name="object 43">
            <a:extLst>
              <a:ext uri="{FF2B5EF4-FFF2-40B4-BE49-F238E27FC236}">
                <a16:creationId xmlns:a16="http://schemas.microsoft.com/office/drawing/2014/main" id="{4F89099A-1506-46E8-9FFF-D87F4CBD5885}"/>
              </a:ext>
            </a:extLst>
          </p:cNvPr>
          <p:cNvSpPr txBox="1"/>
          <p:nvPr/>
        </p:nvSpPr>
        <p:spPr>
          <a:xfrm>
            <a:off x="-107033" y="1734880"/>
            <a:ext cx="3857990"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Doctorado en Administración</a:t>
            </a:r>
            <a:endParaRPr sz="1500" b="1" dirty="0">
              <a:solidFill>
                <a:srgbClr val="C00000"/>
              </a:solidFill>
              <a:latin typeface="Courier New" panose="02070309020205020404" pitchFamily="49" charset="0"/>
              <a:cs typeface="Courier New" panose="02070309020205020404" pitchFamily="49" charset="0"/>
            </a:endParaRPr>
          </a:p>
        </p:txBody>
      </p:sp>
      <p:sp>
        <p:nvSpPr>
          <p:cNvPr id="100" name="object 43">
            <a:extLst>
              <a:ext uri="{FF2B5EF4-FFF2-40B4-BE49-F238E27FC236}">
                <a16:creationId xmlns:a16="http://schemas.microsoft.com/office/drawing/2014/main" id="{66601D07-AA1F-49B8-8B8D-4702E21FB563}"/>
              </a:ext>
            </a:extLst>
          </p:cNvPr>
          <p:cNvSpPr txBox="1"/>
          <p:nvPr/>
        </p:nvSpPr>
        <p:spPr>
          <a:xfrm>
            <a:off x="180881" y="1930996"/>
            <a:ext cx="3258446"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de Empresas</a:t>
            </a:r>
            <a:endParaRPr sz="1500" b="1" dirty="0">
              <a:solidFill>
                <a:srgbClr val="C00000"/>
              </a:solidFill>
              <a:latin typeface="Courier New" panose="02070309020205020404" pitchFamily="49" charset="0"/>
              <a:cs typeface="Courier New" panose="02070309020205020404" pitchFamily="49" charset="0"/>
            </a:endParaRPr>
          </a:p>
        </p:txBody>
      </p:sp>
      <p:sp>
        <p:nvSpPr>
          <p:cNvPr id="106" name="object 26">
            <a:extLst>
              <a:ext uri="{FF2B5EF4-FFF2-40B4-BE49-F238E27FC236}">
                <a16:creationId xmlns:a16="http://schemas.microsoft.com/office/drawing/2014/main" id="{3ADE9066-B4FE-F010-6DCB-51B187B3FFC2}"/>
              </a:ext>
            </a:extLst>
          </p:cNvPr>
          <p:cNvSpPr txBox="1"/>
          <p:nvPr/>
        </p:nvSpPr>
        <p:spPr>
          <a:xfrm>
            <a:off x="5150586" y="6278400"/>
            <a:ext cx="1097814"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2.385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07" name="object 27">
            <a:extLst>
              <a:ext uri="{FF2B5EF4-FFF2-40B4-BE49-F238E27FC236}">
                <a16:creationId xmlns:a16="http://schemas.microsoft.com/office/drawing/2014/main" id="{288E4ADC-6CF6-6D22-CC15-4AD7E9DA8D73}"/>
              </a:ext>
            </a:extLst>
          </p:cNvPr>
          <p:cNvSpPr txBox="1"/>
          <p:nvPr/>
        </p:nvSpPr>
        <p:spPr>
          <a:xfrm>
            <a:off x="6553200" y="6277964"/>
            <a:ext cx="1116099"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2.385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108" name="object 29">
            <a:extLst>
              <a:ext uri="{FF2B5EF4-FFF2-40B4-BE49-F238E27FC236}">
                <a16:creationId xmlns:a16="http://schemas.microsoft.com/office/drawing/2014/main" id="{BE6CFEC8-7C0F-7964-C966-8572A87E898B}"/>
              </a:ext>
            </a:extLst>
          </p:cNvPr>
          <p:cNvSpPr txBox="1"/>
          <p:nvPr/>
        </p:nvSpPr>
        <p:spPr>
          <a:xfrm>
            <a:off x="5150585" y="5540748"/>
            <a:ext cx="1110747"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28.800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09" name="object 30">
            <a:extLst>
              <a:ext uri="{FF2B5EF4-FFF2-40B4-BE49-F238E27FC236}">
                <a16:creationId xmlns:a16="http://schemas.microsoft.com/office/drawing/2014/main" id="{24D1AFFB-1DFB-437A-62F2-43EF8B108E91}"/>
              </a:ext>
            </a:extLst>
          </p:cNvPr>
          <p:cNvSpPr txBox="1"/>
          <p:nvPr/>
        </p:nvSpPr>
        <p:spPr>
          <a:xfrm>
            <a:off x="6553200" y="5537257"/>
            <a:ext cx="1219200"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28.800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110" name="object 33">
            <a:extLst>
              <a:ext uri="{FF2B5EF4-FFF2-40B4-BE49-F238E27FC236}">
                <a16:creationId xmlns:a16="http://schemas.microsoft.com/office/drawing/2014/main" id="{CA27CA9B-A46B-04BB-A2AF-01C6B2468567}"/>
              </a:ext>
            </a:extLst>
          </p:cNvPr>
          <p:cNvSpPr txBox="1"/>
          <p:nvPr/>
        </p:nvSpPr>
        <p:spPr>
          <a:xfrm>
            <a:off x="5150585" y="4794041"/>
            <a:ext cx="777777" cy="197490"/>
          </a:xfrm>
          <a:prstGeom prst="rect">
            <a:avLst/>
          </a:prstGeom>
        </p:spPr>
        <p:txBody>
          <a:bodyPr vert="horz" wrap="square" lIns="0" tIns="12700" rIns="0" bIns="0" rtlCol="0">
            <a:spAutoFit/>
          </a:bodyPr>
          <a:lstStyle/>
          <a:p>
            <a:pPr marL="12700">
              <a:lnSpc>
                <a:spcPct val="100000"/>
              </a:lnSpc>
              <a:spcBef>
                <a:spcPts val="100"/>
              </a:spcBef>
            </a:pPr>
            <a:r>
              <a:rPr sz="1200" spc="5" dirty="0">
                <a:latin typeface="Courier New" panose="02070309020205020404" pitchFamily="49" charset="0"/>
                <a:cs typeface="Courier New" panose="02070309020205020404" pitchFamily="49" charset="0"/>
              </a:rPr>
              <a:t>500</a:t>
            </a:r>
            <a:r>
              <a:rPr lang="es-MX" sz="1200" spc="5" dirty="0">
                <a:latin typeface="Courier New" panose="02070309020205020404" pitchFamily="49" charset="0"/>
                <a:cs typeface="Courier New" panose="02070309020205020404" pitchFamily="49" charset="0"/>
              </a:rPr>
              <a:t>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11" name="object 34">
            <a:extLst>
              <a:ext uri="{FF2B5EF4-FFF2-40B4-BE49-F238E27FC236}">
                <a16:creationId xmlns:a16="http://schemas.microsoft.com/office/drawing/2014/main" id="{AFE6B559-9A70-933A-6A00-C1D7C3B7128F}"/>
              </a:ext>
            </a:extLst>
          </p:cNvPr>
          <p:cNvSpPr txBox="1"/>
          <p:nvPr/>
        </p:nvSpPr>
        <p:spPr>
          <a:xfrm>
            <a:off x="6553200" y="4799604"/>
            <a:ext cx="845589" cy="228268"/>
          </a:xfrm>
          <a:prstGeom prst="rect">
            <a:avLst/>
          </a:prstGeom>
        </p:spPr>
        <p:txBody>
          <a:bodyPr vert="horz" wrap="square" lIns="0" tIns="12700" rIns="0" bIns="0" rtlCol="0">
            <a:spAutoFit/>
          </a:bodyPr>
          <a:lstStyle/>
          <a:p>
            <a:pPr marL="12700">
              <a:lnSpc>
                <a:spcPct val="100000"/>
              </a:lnSpc>
              <a:spcBef>
                <a:spcPts val="100"/>
              </a:spcBef>
            </a:pPr>
            <a:r>
              <a:rPr sz="1300" b="1" spc="20" dirty="0">
                <a:latin typeface="Courier New" panose="02070309020205020404" pitchFamily="49" charset="0"/>
                <a:cs typeface="Courier New" panose="02070309020205020404" pitchFamily="49" charset="0"/>
              </a:rPr>
              <a:t>500</a:t>
            </a:r>
            <a:r>
              <a:rPr lang="es-MX" sz="1300" b="1" spc="20" dirty="0">
                <a:latin typeface="Courier New" panose="02070309020205020404" pitchFamily="49" charset="0"/>
                <a:cs typeface="Courier New" panose="02070309020205020404" pitchFamily="49" charset="0"/>
              </a:rPr>
              <a:t>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TotalTime>
  <Words>637</Words>
  <Application>Microsoft Office PowerPoint</Application>
  <PresentationFormat>Personalizado</PresentationFormat>
  <Paragraphs>78</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Microsoft JhengHei UI Light</vt:lpstr>
      <vt:lpstr>Arial</vt:lpstr>
      <vt:lpstr>Calibri</vt:lpstr>
      <vt:lpstr>Calibri Light</vt:lpstr>
      <vt:lpstr>Courier New</vt:lpstr>
      <vt:lpstr>Microsoft Sans Serif</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Valentina G.</cp:lastModifiedBy>
  <cp:revision>64</cp:revision>
  <dcterms:created xsi:type="dcterms:W3CDTF">2022-02-28T22:51:00Z</dcterms:created>
  <dcterms:modified xsi:type="dcterms:W3CDTF">2022-07-15T04:29:50Z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2016-01-26T00:00:00Z</vt:filetime>
  </property>
  <property fmtid="{D5CDD505-2E9C-101B-9397-08002B2CF9AE}" pid="3" name="Creator">
    <vt:lpwstr>Adobe Photoshop CC 2019 (Windows)</vt:lpwstr>
  </property>
  <property fmtid="{D5CDD505-2E9C-101B-9397-08002B2CF9AE}" pid="4" name="LastSaved">
    <vt:filetime>2022-02-28T00:00:00Z</vt:filetime>
  </property>
</Properties>
</file>